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9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gif" ContentType="image/gif"/>
  <Default Extension="vml" ContentType="application/vnd.openxmlformats-officedocument.vmlDrawing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6"/>
  </p:notesMasterIdLst>
  <p:handoutMasterIdLst>
    <p:handoutMasterId r:id="rId87"/>
  </p:handoutMasterIdLst>
  <p:sldIdLst>
    <p:sldId id="945" r:id="rId2"/>
    <p:sldId id="946" r:id="rId3"/>
    <p:sldId id="947" r:id="rId4"/>
    <p:sldId id="948" r:id="rId5"/>
    <p:sldId id="1007" r:id="rId6"/>
    <p:sldId id="949" r:id="rId7"/>
    <p:sldId id="950" r:id="rId8"/>
    <p:sldId id="951" r:id="rId9"/>
    <p:sldId id="952" r:id="rId10"/>
    <p:sldId id="953" r:id="rId11"/>
    <p:sldId id="954" r:id="rId12"/>
    <p:sldId id="955" r:id="rId13"/>
    <p:sldId id="956" r:id="rId14"/>
    <p:sldId id="957" r:id="rId15"/>
    <p:sldId id="958" r:id="rId16"/>
    <p:sldId id="959" r:id="rId17"/>
    <p:sldId id="960" r:id="rId18"/>
    <p:sldId id="961" r:id="rId19"/>
    <p:sldId id="962" r:id="rId20"/>
    <p:sldId id="963" r:id="rId21"/>
    <p:sldId id="964" r:id="rId22"/>
    <p:sldId id="965" r:id="rId23"/>
    <p:sldId id="966" r:id="rId24"/>
    <p:sldId id="967" r:id="rId25"/>
    <p:sldId id="968" r:id="rId26"/>
    <p:sldId id="969" r:id="rId27"/>
    <p:sldId id="1014" r:id="rId28"/>
    <p:sldId id="1015" r:id="rId29"/>
    <p:sldId id="1016" r:id="rId30"/>
    <p:sldId id="1017" r:id="rId31"/>
    <p:sldId id="1018" r:id="rId32"/>
    <p:sldId id="1019" r:id="rId33"/>
    <p:sldId id="1020" r:id="rId34"/>
    <p:sldId id="1022" r:id="rId35"/>
    <p:sldId id="1023" r:id="rId36"/>
    <p:sldId id="1024" r:id="rId37"/>
    <p:sldId id="1025" r:id="rId38"/>
    <p:sldId id="1026" r:id="rId39"/>
    <p:sldId id="1027" r:id="rId40"/>
    <p:sldId id="1028" r:id="rId41"/>
    <p:sldId id="1029" r:id="rId42"/>
    <p:sldId id="970" r:id="rId43"/>
    <p:sldId id="971" r:id="rId44"/>
    <p:sldId id="972" r:id="rId45"/>
    <p:sldId id="973" r:id="rId46"/>
    <p:sldId id="974" r:id="rId47"/>
    <p:sldId id="975" r:id="rId48"/>
    <p:sldId id="1008" r:id="rId49"/>
    <p:sldId id="1011" r:id="rId50"/>
    <p:sldId id="1009" r:id="rId51"/>
    <p:sldId id="1010" r:id="rId52"/>
    <p:sldId id="1012" r:id="rId53"/>
    <p:sldId id="976" r:id="rId54"/>
    <p:sldId id="977" r:id="rId55"/>
    <p:sldId id="978" r:id="rId56"/>
    <p:sldId id="979" r:id="rId57"/>
    <p:sldId id="980" r:id="rId58"/>
    <p:sldId id="981" r:id="rId59"/>
    <p:sldId id="982" r:id="rId60"/>
    <p:sldId id="983" r:id="rId61"/>
    <p:sldId id="984" r:id="rId62"/>
    <p:sldId id="985" r:id="rId63"/>
    <p:sldId id="986" r:id="rId64"/>
    <p:sldId id="987" r:id="rId65"/>
    <p:sldId id="991" r:id="rId66"/>
    <p:sldId id="1005" r:id="rId67"/>
    <p:sldId id="988" r:id="rId68"/>
    <p:sldId id="990" r:id="rId69"/>
    <p:sldId id="989" r:id="rId70"/>
    <p:sldId id="993" r:id="rId71"/>
    <p:sldId id="992" r:id="rId72"/>
    <p:sldId id="994" r:id="rId73"/>
    <p:sldId id="995" r:id="rId74"/>
    <p:sldId id="996" r:id="rId75"/>
    <p:sldId id="997" r:id="rId76"/>
    <p:sldId id="998" r:id="rId77"/>
    <p:sldId id="999" r:id="rId78"/>
    <p:sldId id="1000" r:id="rId79"/>
    <p:sldId id="1001" r:id="rId80"/>
    <p:sldId id="1002" r:id="rId81"/>
    <p:sldId id="1003" r:id="rId82"/>
    <p:sldId id="1004" r:id="rId83"/>
    <p:sldId id="1013" r:id="rId84"/>
    <p:sldId id="835" r:id="rId8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7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gif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9F32F22-692C-441F-AEA6-2A12A7655C77}" type="slidenum">
              <a:rPr lang="en-GB" smtClean="0"/>
              <a:pPr defTabSz="963613"/>
              <a:t>44</a:t>
            </a:fld>
            <a:endParaRPr lang="en-GB" smtClean="0"/>
          </a:p>
        </p:txBody>
      </p:sp>
      <p:sp>
        <p:nvSpPr>
          <p:cNvPr id="1382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82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CB2ADB0-D2C6-4326-9750-F8821BE8AF19}" type="slidenum">
              <a:rPr lang="en-GB" smtClean="0"/>
              <a:pPr defTabSz="963613"/>
              <a:t>54</a:t>
            </a:fld>
            <a:endParaRPr lang="en-GB" smtClean="0"/>
          </a:p>
        </p:txBody>
      </p:sp>
      <p:sp>
        <p:nvSpPr>
          <p:cNvPr id="14029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4029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6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9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10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12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21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25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36E6405B-F78F-46B5-B6E5-1E5B5CD19155}" type="slidenum">
              <a:rPr lang="en-GB" smtClean="0"/>
              <a:pPr defTabSz="963613"/>
              <a:t>43</a:t>
            </a:fld>
            <a:endParaRPr lang="en-GB" smtClean="0"/>
          </a:p>
        </p:txBody>
      </p:sp>
      <p:sp>
        <p:nvSpPr>
          <p:cNvPr id="1392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92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</a:t>
            </a:r>
            <a:r>
              <a:rPr lang="en-US" sz="2000" b="0" kern="0" smtClean="0">
                <a:solidFill>
                  <a:schemeClr val="bg2"/>
                </a:solidFill>
                <a:latin typeface="Gill Sans"/>
                <a:cs typeface="Gill Sans"/>
              </a:rPr>
              <a:t>February 21,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5: Graph Processing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=""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Matrices: Critique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Amenable to mathematical manipulation</a:t>
            </a:r>
          </a:p>
          <a:p>
            <a:pPr lvl="1"/>
            <a:r>
              <a:rPr lang="en-GB" dirty="0" smtClean="0"/>
              <a:t>Iteration over rows and columns corresponds to computations on </a:t>
            </a:r>
            <a:r>
              <a:rPr lang="en-GB" dirty="0" err="1" smtClean="0"/>
              <a:t>outlinks</a:t>
            </a:r>
            <a:r>
              <a:rPr lang="en-GB" dirty="0" smtClean="0"/>
              <a:t> and </a:t>
            </a:r>
            <a:r>
              <a:rPr lang="en-GB" dirty="0" err="1" smtClean="0"/>
              <a:t>inlinks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Lots of zeros for sparse matrices</a:t>
            </a:r>
          </a:p>
          <a:p>
            <a:pPr lvl="1"/>
            <a:r>
              <a:rPr lang="en-GB" dirty="0" smtClean="0"/>
              <a:t>Lots of wasted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="" xmlns:p14="http://schemas.microsoft.com/office/powerpoint/2010/main" val="2797152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</a:t>
            </a:r>
            <a:endParaRPr lang="en-US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smtClean="0"/>
              <a:t>Take adjacency matrices… and throw away all the zeros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8619949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Much more compact representation</a:t>
            </a:r>
          </a:p>
          <a:p>
            <a:pPr lvl="1"/>
            <a:r>
              <a:rPr lang="en-GB" dirty="0" smtClean="0"/>
              <a:t>Easy to compute over </a:t>
            </a:r>
            <a:r>
              <a:rPr lang="en-GB" dirty="0" err="1" smtClean="0"/>
              <a:t>outlinks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Much more difficult to compute over </a:t>
            </a:r>
            <a:r>
              <a:rPr lang="en-GB" dirty="0" err="1" smtClean="0"/>
              <a:t>inlinks</a:t>
            </a:r>
            <a:endParaRPr lang="en-GB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="" xmlns:p14="http://schemas.microsoft.com/office/powerpoint/2010/main" val="13857296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First, a refresher: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4480571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</p:spTree>
    <p:extLst>
      <p:ext uri="{BB962C8B-B14F-4D97-AF65-F5344CB8AC3E}">
        <p14:creationId xmlns="" xmlns:p14="http://schemas.microsoft.com/office/powerpoint/2010/main" val="506257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="" xmlns:p14="http://schemas.microsoft.com/office/powerpoint/2010/main" val="31704324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="" xmlns:p14="http://schemas.microsoft.com/office/powerpoint/2010/main" val="29776670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="" xmlns:p14="http://schemas.microsoft.com/office/powerpoint/2010/main" val="2698146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="" xmlns:p14="http://schemas.microsoft.com/office/powerpoint/2010/main" val="3422934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="" xmlns:p14="http://schemas.microsoft.com/office/powerpoint/2010/main" val="28977417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problems and representations</a:t>
            </a:r>
          </a:p>
          <a:p>
            <a:r>
              <a:rPr lang="en-US" dirty="0" smtClean="0"/>
              <a:t>Parallel breadth-first search</a:t>
            </a:r>
          </a:p>
          <a:p>
            <a:r>
              <a:rPr lang="en-US" dirty="0" smtClean="0"/>
              <a:t>PageRank</a:t>
            </a:r>
          </a:p>
          <a:p>
            <a:r>
              <a:rPr lang="en-US" dirty="0" smtClean="0"/>
              <a:t>Beyond PageRank and other graph algorithms</a:t>
            </a:r>
          </a:p>
          <a:p>
            <a:r>
              <a:rPr lang="en-US" dirty="0" smtClean="0"/>
              <a:t>Optimizing graph algorithms</a:t>
            </a:r>
          </a:p>
        </p:txBody>
      </p:sp>
    </p:spTree>
    <p:extLst>
      <p:ext uri="{BB962C8B-B14F-4D97-AF65-F5344CB8AC3E}">
        <p14:creationId xmlns="" xmlns:p14="http://schemas.microsoft.com/office/powerpoint/2010/main" val="38760605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Single processor machine: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</a:p>
          <a:p>
            <a:r>
              <a:rPr lang="en-GB" dirty="0" smtClean="0"/>
              <a:t>MapReduce: parallel breadth-first search (BFS)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2845618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Finding the Shortest Path</a:t>
            </a:r>
          </a:p>
        </p:txBody>
      </p:sp>
      <p:sp>
        <p:nvSpPr>
          <p:cNvPr id="90115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Consider simple case of equal edge weights</a:t>
            </a:r>
          </a:p>
          <a:p>
            <a:r>
              <a:rPr lang="en-GB" dirty="0" smtClean="0"/>
              <a:t>Solution to the problem can be defined inductively</a:t>
            </a:r>
          </a:p>
          <a:p>
            <a:r>
              <a:rPr lang="en-GB" dirty="0" smtClean="0"/>
              <a:t>Here’s the intuition:</a:t>
            </a:r>
          </a:p>
          <a:p>
            <a:pPr lvl="1"/>
            <a:r>
              <a:rPr lang="en-GB" dirty="0" smtClean="0"/>
              <a:t>Define: </a:t>
            </a:r>
            <a:r>
              <a:rPr lang="en-GB" i="1" dirty="0" smtClean="0"/>
              <a:t>b</a:t>
            </a:r>
            <a:r>
              <a:rPr lang="en-GB" dirty="0" smtClean="0"/>
              <a:t> is reachable from </a:t>
            </a:r>
            <a:r>
              <a:rPr lang="en-GB" i="1" dirty="0" smtClean="0"/>
              <a:t>a</a:t>
            </a:r>
            <a:r>
              <a:rPr lang="en-GB" dirty="0" smtClean="0"/>
              <a:t> if </a:t>
            </a:r>
            <a:r>
              <a:rPr lang="en-GB" i="1" dirty="0" smtClean="0"/>
              <a:t>b</a:t>
            </a:r>
            <a:r>
              <a:rPr lang="en-GB" dirty="0" smtClean="0"/>
              <a:t> is on adjacency list of </a:t>
            </a:r>
            <a:r>
              <a:rPr lang="en-GB" i="1" dirty="0" smtClean="0"/>
              <a:t>a</a:t>
            </a:r>
          </a:p>
          <a:p>
            <a:pPr marL="457129" lvl="1" indent="0">
              <a:buNone/>
            </a:pPr>
            <a:r>
              <a:rPr lang="en-GB" cap="small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s</a:t>
            </a:r>
            <a:r>
              <a:rPr lang="en-GB" dirty="0" smtClean="0"/>
              <a:t>) = 0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p</a:t>
            </a:r>
            <a:r>
              <a:rPr lang="en-GB" dirty="0" smtClean="0"/>
              <a:t> reachable from </a:t>
            </a:r>
            <a:r>
              <a:rPr lang="en-GB" i="1" dirty="0" smtClean="0"/>
              <a:t>s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p</a:t>
            </a:r>
            <a:r>
              <a:rPr lang="en-GB" dirty="0" smtClean="0"/>
              <a:t>) = 1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n</a:t>
            </a:r>
            <a:r>
              <a:rPr lang="en-GB" dirty="0" smtClean="0"/>
              <a:t> reachable from some other set of nodes </a:t>
            </a:r>
            <a:r>
              <a:rPr lang="en-GB" i="1" dirty="0" smtClean="0"/>
              <a:t>M</a:t>
            </a:r>
            <a:r>
              <a:rPr lang="en-GB" dirty="0" smtClean="0"/>
              <a:t>, 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n</a:t>
            </a:r>
            <a:r>
              <a:rPr lang="en-GB" dirty="0" smtClean="0"/>
              <a:t>) = 1 + min(</a:t>
            </a:r>
            <a:r>
              <a:rPr lang="en-GB" cap="small" dirty="0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m</a:t>
            </a:r>
            <a:r>
              <a:rPr lang="en-GB" dirty="0" smtClean="0"/>
              <a:t>), 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</a:t>
            </a:r>
            <a:r>
              <a:rPr lang="en-GB" i="1" dirty="0" smtClean="0"/>
              <a:t>M</a:t>
            </a:r>
            <a:r>
              <a:rPr lang="en-GB" dirty="0" smtClean="0"/>
              <a:t>)</a:t>
            </a:r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14478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4495800" y="6248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733800" y="5562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419600" y="4800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Oval 10"/>
          <p:cNvSpPr>
            <a:spLocks noChangeArrowheads="1"/>
          </p:cNvSpPr>
          <p:nvPr/>
        </p:nvSpPr>
        <p:spPr bwMode="auto">
          <a:xfrm>
            <a:off x="51054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Connector 14"/>
          <p:cNvCxnSpPr>
            <a:stCxn id="7" idx="5"/>
            <a:endCxn id="8" idx="1"/>
          </p:cNvCxnSpPr>
          <p:nvPr/>
        </p:nvCxnSpPr>
        <p:spPr bwMode="auto">
          <a:xfrm rot="16200000" flipH="1">
            <a:off x="4782904" y="50877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8" name="Straight Connector 17"/>
          <p:cNvCxnSpPr>
            <a:stCxn id="6" idx="6"/>
            <a:endCxn id="8" idx="2"/>
          </p:cNvCxnSpPr>
          <p:nvPr/>
        </p:nvCxnSpPr>
        <p:spPr bwMode="auto">
          <a:xfrm flipV="1">
            <a:off x="4114800" y="56007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Connector 20"/>
          <p:cNvCxnSpPr>
            <a:endCxn id="8" idx="3"/>
          </p:cNvCxnSpPr>
          <p:nvPr/>
        </p:nvCxnSpPr>
        <p:spPr bwMode="auto">
          <a:xfrm rot="5400000" flipH="1" flipV="1">
            <a:off x="4724400" y="58116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4" name="Straight Connector 23"/>
          <p:cNvCxnSpPr>
            <a:stCxn id="4" idx="7"/>
          </p:cNvCxnSpPr>
          <p:nvPr/>
        </p:nvCxnSpPr>
        <p:spPr bwMode="auto">
          <a:xfrm rot="5400000" flipH="1" flipV="1">
            <a:off x="1887304" y="52197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6"/>
          </p:cNvCxnSpPr>
          <p:nvPr/>
        </p:nvCxnSpPr>
        <p:spPr bwMode="auto">
          <a:xfrm>
            <a:off x="1828800" y="56007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4" idx="5"/>
          </p:cNvCxnSpPr>
          <p:nvPr/>
        </p:nvCxnSpPr>
        <p:spPr bwMode="auto">
          <a:xfrm rot="16200000" flipH="1">
            <a:off x="1887304" y="56211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362200" y="4953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2950" y="545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90800" y="60622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14800" y="4800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611022" y="52578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91000" y="61692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434916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4" grpId="0" animBg="1"/>
      <p:bldP spid="5" grpId="0" animBg="1"/>
      <p:bldP spid="6" grpId="0" animBg="1"/>
      <p:bldP spid="7" grpId="0" animBg="1"/>
      <p:bldP spid="8" grpId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1169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Visualizing Parallel BFS</a:t>
            </a:r>
            <a:endParaRPr lang="en-US" dirty="0"/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524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2743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2667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60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295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2895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3886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191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41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343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243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224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1866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1638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2895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452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262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009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3619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443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543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214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4929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4871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4972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229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3277170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From Intuition to Algorithm</a:t>
            </a: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 representation:</a:t>
            </a:r>
          </a:p>
          <a:p>
            <a:pPr lvl="1"/>
            <a:r>
              <a:rPr lang="en-GB" dirty="0" smtClean="0"/>
              <a:t>Key: node </a:t>
            </a:r>
            <a:r>
              <a:rPr lang="en-GB" i="1" dirty="0" smtClean="0"/>
              <a:t>n</a:t>
            </a:r>
          </a:p>
          <a:p>
            <a:pPr lvl="1"/>
            <a:r>
              <a:rPr lang="en-GB" dirty="0" smtClean="0"/>
              <a:t>Value: </a:t>
            </a:r>
            <a:r>
              <a:rPr lang="en-GB" i="1" dirty="0" smtClean="0"/>
              <a:t>d</a:t>
            </a:r>
            <a:r>
              <a:rPr lang="en-GB" dirty="0" smtClean="0"/>
              <a:t> (distance from start), adjacency list (nodes reachable from </a:t>
            </a:r>
            <a:r>
              <a:rPr lang="en-GB" i="1" dirty="0" smtClean="0"/>
              <a:t>n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sym typeface="Symbol"/>
              </a:rPr>
              <a:t>Initialization: for all nodes except for start node, </a:t>
            </a:r>
            <a:r>
              <a:rPr lang="en-GB" i="1" dirty="0" smtClean="0"/>
              <a:t>d</a:t>
            </a:r>
            <a:r>
              <a:rPr lang="en-GB" dirty="0" smtClean="0"/>
              <a:t> = </a:t>
            </a:r>
            <a:r>
              <a:rPr lang="en-GB" dirty="0" smtClean="0">
                <a:sym typeface="Symbol"/>
              </a:rPr>
              <a:t></a:t>
            </a:r>
            <a:endParaRPr lang="en-GB" dirty="0" smtClean="0"/>
          </a:p>
          <a:p>
            <a:r>
              <a:rPr lang="en-GB" dirty="0" smtClean="0">
                <a:sym typeface="Symbol" pitchFamily="18" charset="2"/>
              </a:rPr>
              <a:t>Mapper:</a:t>
            </a:r>
          </a:p>
          <a:p>
            <a:pPr lvl="1"/>
            <a:r>
              <a:rPr lang="en-GB" dirty="0" smtClean="0">
                <a:sym typeface="Symbol" pitchFamily="18" charset="2"/>
              </a:rPr>
              <a:t>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adjacency list: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+ 1)</a:t>
            </a:r>
          </a:p>
          <a:p>
            <a:r>
              <a:rPr lang="en-GB" dirty="0" smtClean="0"/>
              <a:t>Sort/Shuffle</a:t>
            </a:r>
          </a:p>
          <a:p>
            <a:pPr lvl="1"/>
            <a:r>
              <a:rPr lang="en-GB" dirty="0" smtClean="0"/>
              <a:t>Groups distances by reachable nodes</a:t>
            </a:r>
          </a:p>
          <a:p>
            <a:r>
              <a:rPr lang="en-GB" dirty="0" smtClean="0"/>
              <a:t>Reducer:</a:t>
            </a:r>
          </a:p>
          <a:p>
            <a:pPr lvl="1"/>
            <a:r>
              <a:rPr lang="en-GB" dirty="0" smtClean="0"/>
              <a:t>Selects minimum distance path for each reachable node</a:t>
            </a:r>
          </a:p>
          <a:p>
            <a:pPr lvl="1"/>
            <a:r>
              <a:rPr lang="en-GB" dirty="0" smtClean="0"/>
              <a:t>Additional bookkeeping needed to keep track of actual path</a:t>
            </a:r>
          </a:p>
        </p:txBody>
      </p:sp>
    </p:spTree>
    <p:extLst>
      <p:ext uri="{BB962C8B-B14F-4D97-AF65-F5344CB8AC3E}">
        <p14:creationId xmlns="" xmlns:p14="http://schemas.microsoft.com/office/powerpoint/2010/main" val="30010878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3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Multiple Iterations Needed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Each MapReduce iteration advances the “frontier” by one hop</a:t>
            </a:r>
          </a:p>
          <a:p>
            <a:pPr lvl="1"/>
            <a:r>
              <a:rPr lang="en-GB" dirty="0" smtClean="0"/>
              <a:t>Subsequent iterations include more and more reachable nodes as frontier expands</a:t>
            </a:r>
          </a:p>
          <a:p>
            <a:pPr lvl="1"/>
            <a:r>
              <a:rPr lang="en-GB" dirty="0" smtClean="0"/>
              <a:t>Multiple iterations are needed to explore entire graph</a:t>
            </a:r>
          </a:p>
          <a:p>
            <a:r>
              <a:rPr lang="en-GB" dirty="0" smtClean="0"/>
              <a:t>Preserving graph structure:</a:t>
            </a:r>
          </a:p>
          <a:p>
            <a:pPr lvl="1"/>
            <a:r>
              <a:rPr lang="en-GB" dirty="0" smtClean="0"/>
              <a:t>Problem: Where did the adjacency list go?</a:t>
            </a:r>
          </a:p>
          <a:p>
            <a:pPr lvl="1"/>
            <a:r>
              <a:rPr lang="en-GB" dirty="0" smtClean="0"/>
              <a:t>Solution: mapper emits (</a:t>
            </a:r>
            <a:r>
              <a:rPr lang="en-GB" i="1" dirty="0" smtClean="0"/>
              <a:t>n</a:t>
            </a:r>
            <a:r>
              <a:rPr lang="en-GB" dirty="0" smtClean="0"/>
              <a:t>, adjacency list) as well</a:t>
            </a:r>
          </a:p>
        </p:txBody>
      </p:sp>
    </p:spTree>
    <p:extLst>
      <p:ext uri="{BB962C8B-B14F-4D97-AF65-F5344CB8AC3E}">
        <p14:creationId xmlns="" xmlns:p14="http://schemas.microsoft.com/office/powerpoint/2010/main" val="2628180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Pseudo-Code</a:t>
            </a:r>
            <a:endParaRPr lang="en-US" dirty="0"/>
          </a:p>
        </p:txBody>
      </p:sp>
      <p:pic>
        <p:nvPicPr>
          <p:cNvPr id="4" name="Content Placeholder 3" descr="graphs-bf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43000" y="1628775"/>
            <a:ext cx="6934200" cy="3981450"/>
          </a:xfrm>
        </p:spPr>
      </p:pic>
    </p:spTree>
    <p:extLst>
      <p:ext uri="{BB962C8B-B14F-4D97-AF65-F5344CB8AC3E}">
        <p14:creationId xmlns="" xmlns:p14="http://schemas.microsoft.com/office/powerpoint/2010/main" val="4261525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30"/>
          <p:cNvGrpSpPr/>
          <p:nvPr/>
        </p:nvGrpSpPr>
        <p:grpSpPr>
          <a:xfrm>
            <a:off x="1851248" y="1783432"/>
            <a:ext cx="4953000" cy="3733800"/>
            <a:chOff x="1523256" y="2204864"/>
            <a:chExt cx="4953000" cy="3733800"/>
          </a:xfrm>
        </p:grpSpPr>
        <p:sp>
          <p:nvSpPr>
            <p:cNvPr id="5" name="Oval 5"/>
            <p:cNvSpPr>
              <a:spLocks noChangeArrowheads="1"/>
            </p:cNvSpPr>
            <p:nvPr/>
          </p:nvSpPr>
          <p:spPr bwMode="auto">
            <a:xfrm>
              <a:off x="1523256" y="3576464"/>
              <a:ext cx="838200" cy="838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</a:rPr>
                <a:t>0</a:t>
              </a:r>
            </a:p>
          </p:txBody>
        </p:sp>
        <p:sp>
          <p:nvSpPr>
            <p:cNvPr id="6" name="Oval 6"/>
            <p:cNvSpPr/>
            <p:nvPr/>
          </p:nvSpPr>
          <p:spPr bwMode="auto">
            <a:xfrm>
              <a:off x="3275856" y="2204864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3275856" y="5100464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9" name="Oval 21"/>
            <p:cNvSpPr/>
            <p:nvPr/>
          </p:nvSpPr>
          <p:spPr bwMode="auto">
            <a:xfrm>
              <a:off x="5638056" y="2204864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10" name="Oval 22"/>
            <p:cNvSpPr/>
            <p:nvPr/>
          </p:nvSpPr>
          <p:spPr bwMode="auto">
            <a:xfrm>
              <a:off x="5638056" y="5100464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11" name="Straight Arrow Connector 77"/>
            <p:cNvCxnSpPr>
              <a:cxnSpLocks noChangeShapeType="1"/>
            </p:cNvCxnSpPr>
            <p:nvPr/>
          </p:nvCxnSpPr>
          <p:spPr bwMode="auto">
            <a:xfrm>
              <a:off x="2361456" y="4338464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2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2361456" y="2890664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3" name="Straight Arrow Connector 79"/>
            <p:cNvCxnSpPr>
              <a:cxnSpLocks noChangeShapeType="1"/>
            </p:cNvCxnSpPr>
            <p:nvPr/>
          </p:nvCxnSpPr>
          <p:spPr bwMode="auto">
            <a:xfrm>
              <a:off x="4190256" y="5557664"/>
              <a:ext cx="13716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4" name="Straight Arrow Connector 82"/>
            <p:cNvCxnSpPr>
              <a:cxnSpLocks noChangeShapeType="1"/>
            </p:cNvCxnSpPr>
            <p:nvPr/>
          </p:nvCxnSpPr>
          <p:spPr bwMode="auto">
            <a:xfrm>
              <a:off x="4190256" y="2660477"/>
              <a:ext cx="13716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5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3847356" y="3385964"/>
              <a:ext cx="21336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6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2437656" y="4033664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7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2895650" y="4110658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8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2513063" y="4109070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19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257850" y="4110658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20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4875263" y="4109070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21" name="TextBox 17"/>
            <p:cNvSpPr txBox="1">
              <a:spLocks noChangeArrowheads="1"/>
            </p:cNvSpPr>
            <p:nvPr/>
          </p:nvSpPr>
          <p:spPr bwMode="auto">
            <a:xfrm>
              <a:off x="2513856" y="3043064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22" name="TextBox 18"/>
            <p:cNvSpPr txBox="1">
              <a:spLocks noChangeArrowheads="1"/>
            </p:cNvSpPr>
            <p:nvPr/>
          </p:nvSpPr>
          <p:spPr bwMode="auto">
            <a:xfrm>
              <a:off x="2520206" y="4686127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23" name="TextBox 19"/>
            <p:cNvSpPr txBox="1">
              <a:spLocks noChangeArrowheads="1"/>
            </p:cNvSpPr>
            <p:nvPr/>
          </p:nvSpPr>
          <p:spPr bwMode="auto">
            <a:xfrm>
              <a:off x="3282206" y="38050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24" name="TextBox 20"/>
            <p:cNvSpPr txBox="1">
              <a:spLocks noChangeArrowheads="1"/>
            </p:cNvSpPr>
            <p:nvPr/>
          </p:nvSpPr>
          <p:spPr bwMode="auto">
            <a:xfrm>
              <a:off x="3809256" y="38050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25" name="TextBox 23"/>
            <p:cNvSpPr txBox="1">
              <a:spLocks noChangeArrowheads="1"/>
            </p:cNvSpPr>
            <p:nvPr/>
          </p:nvSpPr>
          <p:spPr bwMode="auto">
            <a:xfrm>
              <a:off x="4647456" y="5524327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26" name="TextBox 24"/>
            <p:cNvSpPr txBox="1">
              <a:spLocks noChangeArrowheads="1"/>
            </p:cNvSpPr>
            <p:nvPr/>
          </p:nvSpPr>
          <p:spPr bwMode="auto">
            <a:xfrm>
              <a:off x="4647456" y="23572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27" name="TextBox 25"/>
            <p:cNvSpPr txBox="1">
              <a:spLocks noChangeArrowheads="1"/>
            </p:cNvSpPr>
            <p:nvPr/>
          </p:nvSpPr>
          <p:spPr bwMode="auto">
            <a:xfrm>
              <a:off x="4799856" y="3771727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28" name="TextBox 26"/>
            <p:cNvSpPr txBox="1">
              <a:spLocks noChangeArrowheads="1"/>
            </p:cNvSpPr>
            <p:nvPr/>
          </p:nvSpPr>
          <p:spPr bwMode="auto">
            <a:xfrm>
              <a:off x="4952256" y="47194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29" name="TextBox 27"/>
            <p:cNvSpPr txBox="1">
              <a:spLocks noChangeArrowheads="1"/>
            </p:cNvSpPr>
            <p:nvPr/>
          </p:nvSpPr>
          <p:spPr bwMode="auto">
            <a:xfrm>
              <a:off x="5644406" y="38050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30" name="TextBox 28"/>
            <p:cNvSpPr txBox="1">
              <a:spLocks noChangeArrowheads="1"/>
            </p:cNvSpPr>
            <p:nvPr/>
          </p:nvSpPr>
          <p:spPr bwMode="auto">
            <a:xfrm>
              <a:off x="6177806" y="3805064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55"/>
          <p:cNvGrpSpPr/>
          <p:nvPr/>
        </p:nvGrpSpPr>
        <p:grpSpPr>
          <a:xfrm>
            <a:off x="1851248" y="1772816"/>
            <a:ext cx="4953000" cy="3733800"/>
            <a:chOff x="1526456" y="2205320"/>
            <a:chExt cx="4953000" cy="3733800"/>
          </a:xfrm>
        </p:grpSpPr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1526456" y="357692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</a:rPr>
                <a:t>0</a:t>
              </a:r>
            </a:p>
          </p:txBody>
        </p:sp>
        <p:sp>
          <p:nvSpPr>
            <p:cNvPr id="32" name="Oval 6"/>
            <p:cNvSpPr/>
            <p:nvPr/>
          </p:nvSpPr>
          <p:spPr bwMode="auto">
            <a:xfrm>
              <a:off x="3279056" y="220532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10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3279056" y="5100920"/>
              <a:ext cx="838200" cy="838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5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4" name="Oval 21"/>
            <p:cNvSpPr/>
            <p:nvPr/>
          </p:nvSpPr>
          <p:spPr bwMode="auto">
            <a:xfrm>
              <a:off x="5641256" y="220532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5" name="Oval 22"/>
            <p:cNvSpPr/>
            <p:nvPr/>
          </p:nvSpPr>
          <p:spPr bwMode="auto">
            <a:xfrm>
              <a:off x="5641256" y="510092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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36" name="Straight Arrow Connector 77"/>
            <p:cNvCxnSpPr>
              <a:cxnSpLocks noChangeShapeType="1"/>
            </p:cNvCxnSpPr>
            <p:nvPr/>
          </p:nvCxnSpPr>
          <p:spPr bwMode="auto">
            <a:xfrm>
              <a:off x="2364656" y="433892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7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2364656" y="289112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8" name="Straight Arrow Connector 79"/>
            <p:cNvCxnSpPr>
              <a:cxnSpLocks noChangeShapeType="1"/>
            </p:cNvCxnSpPr>
            <p:nvPr/>
          </p:nvCxnSpPr>
          <p:spPr bwMode="auto">
            <a:xfrm>
              <a:off x="4193456" y="5558120"/>
              <a:ext cx="13716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9" name="Straight Arrow Connector 82"/>
            <p:cNvCxnSpPr>
              <a:cxnSpLocks noChangeShapeType="1"/>
            </p:cNvCxnSpPr>
            <p:nvPr/>
          </p:nvCxnSpPr>
          <p:spPr bwMode="auto">
            <a:xfrm>
              <a:off x="4193456" y="2660933"/>
              <a:ext cx="13716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0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3850556" y="3386420"/>
              <a:ext cx="21336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1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2440856" y="4034120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2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2898850" y="4111114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3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2516263" y="410952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4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261050" y="4111114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5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4878463" y="410952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46" name="TextBox 17"/>
            <p:cNvSpPr txBox="1">
              <a:spLocks noChangeArrowheads="1"/>
            </p:cNvSpPr>
            <p:nvPr/>
          </p:nvSpPr>
          <p:spPr bwMode="auto">
            <a:xfrm>
              <a:off x="2517056" y="3043520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47" name="TextBox 18"/>
            <p:cNvSpPr txBox="1">
              <a:spLocks noChangeArrowheads="1"/>
            </p:cNvSpPr>
            <p:nvPr/>
          </p:nvSpPr>
          <p:spPr bwMode="auto">
            <a:xfrm>
              <a:off x="2523406" y="468658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48" name="TextBox 19"/>
            <p:cNvSpPr txBox="1">
              <a:spLocks noChangeArrowheads="1"/>
            </p:cNvSpPr>
            <p:nvPr/>
          </p:nvSpPr>
          <p:spPr bwMode="auto">
            <a:xfrm>
              <a:off x="3285406" y="38055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49" name="TextBox 20"/>
            <p:cNvSpPr txBox="1">
              <a:spLocks noChangeArrowheads="1"/>
            </p:cNvSpPr>
            <p:nvPr/>
          </p:nvSpPr>
          <p:spPr bwMode="auto">
            <a:xfrm>
              <a:off x="3812456" y="38055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50" name="TextBox 23"/>
            <p:cNvSpPr txBox="1">
              <a:spLocks noChangeArrowheads="1"/>
            </p:cNvSpPr>
            <p:nvPr/>
          </p:nvSpPr>
          <p:spPr bwMode="auto">
            <a:xfrm>
              <a:off x="4650656" y="552478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51" name="TextBox 24"/>
            <p:cNvSpPr txBox="1">
              <a:spLocks noChangeArrowheads="1"/>
            </p:cNvSpPr>
            <p:nvPr/>
          </p:nvSpPr>
          <p:spPr bwMode="auto">
            <a:xfrm>
              <a:off x="4650656" y="23577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52" name="TextBox 25"/>
            <p:cNvSpPr txBox="1">
              <a:spLocks noChangeArrowheads="1"/>
            </p:cNvSpPr>
            <p:nvPr/>
          </p:nvSpPr>
          <p:spPr bwMode="auto">
            <a:xfrm>
              <a:off x="4803056" y="377218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53" name="TextBox 26"/>
            <p:cNvSpPr txBox="1">
              <a:spLocks noChangeArrowheads="1"/>
            </p:cNvSpPr>
            <p:nvPr/>
          </p:nvSpPr>
          <p:spPr bwMode="auto">
            <a:xfrm>
              <a:off x="4955456" y="47199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54" name="TextBox 27"/>
            <p:cNvSpPr txBox="1">
              <a:spLocks noChangeArrowheads="1"/>
            </p:cNvSpPr>
            <p:nvPr/>
          </p:nvSpPr>
          <p:spPr bwMode="auto">
            <a:xfrm>
              <a:off x="5647606" y="38055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55" name="TextBox 28"/>
            <p:cNvSpPr txBox="1">
              <a:spLocks noChangeArrowheads="1"/>
            </p:cNvSpPr>
            <p:nvPr/>
          </p:nvSpPr>
          <p:spPr bwMode="auto">
            <a:xfrm>
              <a:off x="6181006" y="380552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55"/>
          <p:cNvGrpSpPr/>
          <p:nvPr/>
        </p:nvGrpSpPr>
        <p:grpSpPr>
          <a:xfrm>
            <a:off x="1851248" y="1772816"/>
            <a:ext cx="4953000" cy="3733800"/>
            <a:chOff x="2209800" y="1828800"/>
            <a:chExt cx="4953000" cy="3733800"/>
          </a:xfrm>
        </p:grpSpPr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2209800" y="3200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</a:rPr>
                <a:t>0</a:t>
              </a:r>
            </a:p>
          </p:txBody>
        </p:sp>
        <p:sp>
          <p:nvSpPr>
            <p:cNvPr id="32" name="Oval 6"/>
            <p:cNvSpPr/>
            <p:nvPr/>
          </p:nvSpPr>
          <p:spPr bwMode="auto">
            <a:xfrm>
              <a:off x="3962400" y="182880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8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39624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5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4" name="Oval 21"/>
            <p:cNvSpPr/>
            <p:nvPr/>
          </p:nvSpPr>
          <p:spPr bwMode="auto">
            <a:xfrm>
              <a:off x="6324600" y="182880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14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5" name="Oval 22"/>
            <p:cNvSpPr>
              <a:spLocks noChangeArrowheads="1"/>
            </p:cNvSpPr>
            <p:nvPr/>
          </p:nvSpPr>
          <p:spPr bwMode="auto">
            <a:xfrm>
              <a:off x="6324600" y="4724400"/>
              <a:ext cx="838200" cy="838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7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36" name="Straight Arrow Connector 77"/>
            <p:cNvCxnSpPr>
              <a:cxnSpLocks noChangeShapeType="1"/>
            </p:cNvCxnSpPr>
            <p:nvPr/>
          </p:nvCxnSpPr>
          <p:spPr bwMode="auto">
            <a:xfrm>
              <a:off x="3048000" y="396240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7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3048000" y="2514600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8" name="Straight Arrow Connector 79"/>
            <p:cNvCxnSpPr>
              <a:cxnSpLocks noChangeShapeType="1"/>
            </p:cNvCxnSpPr>
            <p:nvPr/>
          </p:nvCxnSpPr>
          <p:spPr bwMode="auto">
            <a:xfrm>
              <a:off x="4876800" y="5181600"/>
              <a:ext cx="13716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9" name="Straight Arrow Connector 82"/>
            <p:cNvCxnSpPr>
              <a:cxnSpLocks noChangeShapeType="1"/>
            </p:cNvCxnSpPr>
            <p:nvPr/>
          </p:nvCxnSpPr>
          <p:spPr bwMode="auto">
            <a:xfrm>
              <a:off x="4876800" y="2284413"/>
              <a:ext cx="13716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0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4533900" y="3009900"/>
              <a:ext cx="2133600" cy="1600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1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3124200" y="3657600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2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3582194" y="3734594"/>
              <a:ext cx="19812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3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31996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4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944394" y="3734594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5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55618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46" name="TextBox 17"/>
            <p:cNvSpPr txBox="1">
              <a:spLocks noChangeArrowheads="1"/>
            </p:cNvSpPr>
            <p:nvPr/>
          </p:nvSpPr>
          <p:spPr bwMode="auto">
            <a:xfrm>
              <a:off x="3200400" y="2667000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47" name="TextBox 18"/>
            <p:cNvSpPr txBox="1">
              <a:spLocks noChangeArrowheads="1"/>
            </p:cNvSpPr>
            <p:nvPr/>
          </p:nvSpPr>
          <p:spPr bwMode="auto">
            <a:xfrm>
              <a:off x="3206750" y="43100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48" name="TextBox 19"/>
            <p:cNvSpPr txBox="1">
              <a:spLocks noChangeArrowheads="1"/>
            </p:cNvSpPr>
            <p:nvPr/>
          </p:nvSpPr>
          <p:spPr bwMode="auto">
            <a:xfrm>
              <a:off x="39687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49" name="TextBox 20"/>
            <p:cNvSpPr txBox="1">
              <a:spLocks noChangeArrowheads="1"/>
            </p:cNvSpPr>
            <p:nvPr/>
          </p:nvSpPr>
          <p:spPr bwMode="auto">
            <a:xfrm>
              <a:off x="449580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50" name="TextBox 23"/>
            <p:cNvSpPr txBox="1">
              <a:spLocks noChangeArrowheads="1"/>
            </p:cNvSpPr>
            <p:nvPr/>
          </p:nvSpPr>
          <p:spPr bwMode="auto">
            <a:xfrm>
              <a:off x="5334000" y="51482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51" name="TextBox 24"/>
            <p:cNvSpPr txBox="1">
              <a:spLocks noChangeArrowheads="1"/>
            </p:cNvSpPr>
            <p:nvPr/>
          </p:nvSpPr>
          <p:spPr bwMode="auto">
            <a:xfrm>
              <a:off x="5334000" y="19812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52" name="TextBox 25"/>
            <p:cNvSpPr txBox="1">
              <a:spLocks noChangeArrowheads="1"/>
            </p:cNvSpPr>
            <p:nvPr/>
          </p:nvSpPr>
          <p:spPr bwMode="auto">
            <a:xfrm>
              <a:off x="5486400" y="33956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53" name="TextBox 26"/>
            <p:cNvSpPr txBox="1">
              <a:spLocks noChangeArrowheads="1"/>
            </p:cNvSpPr>
            <p:nvPr/>
          </p:nvSpPr>
          <p:spPr bwMode="auto">
            <a:xfrm>
              <a:off x="5638800" y="43434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54" name="TextBox 27"/>
            <p:cNvSpPr txBox="1">
              <a:spLocks noChangeArrowheads="1"/>
            </p:cNvSpPr>
            <p:nvPr/>
          </p:nvSpPr>
          <p:spPr bwMode="auto">
            <a:xfrm>
              <a:off x="63309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55" name="TextBox 28"/>
            <p:cNvSpPr txBox="1">
              <a:spLocks noChangeArrowheads="1"/>
            </p:cNvSpPr>
            <p:nvPr/>
          </p:nvSpPr>
          <p:spPr bwMode="auto">
            <a:xfrm>
              <a:off x="68643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a graph?</a:t>
            </a: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 = (V,E), where</a:t>
            </a:r>
          </a:p>
          <a:p>
            <a:pPr lvl="1"/>
            <a:r>
              <a:rPr lang="en-GB" dirty="0" smtClean="0"/>
              <a:t>V represents the set of vertices (nodes)</a:t>
            </a:r>
          </a:p>
          <a:p>
            <a:pPr lvl="1"/>
            <a:r>
              <a:rPr lang="en-GB" dirty="0" smtClean="0"/>
              <a:t>E represents the set of edges (links)</a:t>
            </a:r>
          </a:p>
          <a:p>
            <a:pPr lvl="1"/>
            <a:r>
              <a:rPr lang="en-GB" dirty="0" smtClean="0"/>
              <a:t>Both vertices and edges may contain additional information</a:t>
            </a:r>
          </a:p>
          <a:p>
            <a:r>
              <a:rPr lang="en-GB" dirty="0" smtClean="0"/>
              <a:t>Different types of graphs:</a:t>
            </a:r>
          </a:p>
          <a:p>
            <a:pPr lvl="1"/>
            <a:r>
              <a:rPr lang="en-GB" dirty="0" smtClean="0"/>
              <a:t>Directed vs. undirected edges</a:t>
            </a:r>
          </a:p>
          <a:p>
            <a:pPr lvl="1"/>
            <a:r>
              <a:rPr lang="en-GB" dirty="0" smtClean="0"/>
              <a:t>Presence or absence of cycles</a:t>
            </a:r>
          </a:p>
          <a:p>
            <a:r>
              <a:rPr lang="en-US" dirty="0" smtClean="0"/>
              <a:t>Graphs are everywhere:</a:t>
            </a:r>
          </a:p>
          <a:p>
            <a:pPr lvl="1"/>
            <a:r>
              <a:rPr lang="en-US" dirty="0" smtClean="0"/>
              <a:t>Hyperlink structure of the web</a:t>
            </a:r>
          </a:p>
          <a:p>
            <a:pPr lvl="1"/>
            <a:r>
              <a:rPr lang="en-US" dirty="0" smtClean="0"/>
              <a:t>Physical structure of computers on the Internet</a:t>
            </a:r>
          </a:p>
          <a:p>
            <a:pPr lvl="1"/>
            <a:r>
              <a:rPr lang="en-US" dirty="0" smtClean="0"/>
              <a:t>Interstate highway system</a:t>
            </a:r>
          </a:p>
          <a:p>
            <a:pPr lvl="1"/>
            <a:r>
              <a:rPr lang="en-US" dirty="0" smtClean="0"/>
              <a:t>Social networks</a:t>
            </a:r>
            <a:endParaRPr lang="en-GB" dirty="0" smtClean="0"/>
          </a:p>
        </p:txBody>
      </p:sp>
    </p:spTree>
    <p:extLst>
      <p:ext uri="{BB962C8B-B14F-4D97-AF65-F5344CB8AC3E}">
        <p14:creationId xmlns="" xmlns:p14="http://schemas.microsoft.com/office/powerpoint/2010/main" val="41528866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55"/>
          <p:cNvGrpSpPr/>
          <p:nvPr/>
        </p:nvGrpSpPr>
        <p:grpSpPr>
          <a:xfrm>
            <a:off x="1851248" y="1772816"/>
            <a:ext cx="4953000" cy="3733800"/>
            <a:chOff x="2209800" y="1828800"/>
            <a:chExt cx="4953000" cy="3733800"/>
          </a:xfrm>
        </p:grpSpPr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2209800" y="3200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 dirty="0">
                  <a:ea typeface="굴림" charset="-127"/>
                </a:rPr>
                <a:t>0</a:t>
              </a:r>
            </a:p>
          </p:txBody>
        </p:sp>
        <p:sp>
          <p:nvSpPr>
            <p:cNvPr id="32" name="Oval 6"/>
            <p:cNvSpPr>
              <a:spLocks noChangeArrowheads="1"/>
            </p:cNvSpPr>
            <p:nvPr/>
          </p:nvSpPr>
          <p:spPr bwMode="auto">
            <a:xfrm>
              <a:off x="3962400" y="1828800"/>
              <a:ext cx="838200" cy="838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8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39624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5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4" name="Oval 21"/>
            <p:cNvSpPr/>
            <p:nvPr/>
          </p:nvSpPr>
          <p:spPr bwMode="auto">
            <a:xfrm>
              <a:off x="6324600" y="1828800"/>
              <a:ext cx="838200" cy="8382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13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5" name="Oval 22"/>
            <p:cNvSpPr>
              <a:spLocks noChangeArrowheads="1"/>
            </p:cNvSpPr>
            <p:nvPr/>
          </p:nvSpPr>
          <p:spPr bwMode="auto">
            <a:xfrm>
              <a:off x="63246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7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36" name="Straight Arrow Connector 77"/>
            <p:cNvCxnSpPr>
              <a:cxnSpLocks noChangeShapeType="1"/>
            </p:cNvCxnSpPr>
            <p:nvPr/>
          </p:nvCxnSpPr>
          <p:spPr bwMode="auto">
            <a:xfrm>
              <a:off x="3048000" y="396240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7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3048000" y="2514600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8" name="Straight Arrow Connector 79"/>
            <p:cNvCxnSpPr>
              <a:cxnSpLocks noChangeShapeType="1"/>
            </p:cNvCxnSpPr>
            <p:nvPr/>
          </p:nvCxnSpPr>
          <p:spPr bwMode="auto">
            <a:xfrm>
              <a:off x="4876800" y="5181600"/>
              <a:ext cx="13716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9" name="Straight Arrow Connector 82"/>
            <p:cNvCxnSpPr>
              <a:cxnSpLocks noChangeShapeType="1"/>
            </p:cNvCxnSpPr>
            <p:nvPr/>
          </p:nvCxnSpPr>
          <p:spPr bwMode="auto">
            <a:xfrm>
              <a:off x="4876800" y="2284413"/>
              <a:ext cx="13716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0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4533900" y="3009900"/>
              <a:ext cx="21336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1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3124200" y="3657600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2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3582194" y="3734594"/>
              <a:ext cx="19812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3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31996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4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944394" y="3734594"/>
              <a:ext cx="19812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5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55618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46" name="TextBox 17"/>
            <p:cNvSpPr txBox="1">
              <a:spLocks noChangeArrowheads="1"/>
            </p:cNvSpPr>
            <p:nvPr/>
          </p:nvSpPr>
          <p:spPr bwMode="auto">
            <a:xfrm>
              <a:off x="3200400" y="2667000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47" name="TextBox 18"/>
            <p:cNvSpPr txBox="1">
              <a:spLocks noChangeArrowheads="1"/>
            </p:cNvSpPr>
            <p:nvPr/>
          </p:nvSpPr>
          <p:spPr bwMode="auto">
            <a:xfrm>
              <a:off x="3206750" y="43100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48" name="TextBox 19"/>
            <p:cNvSpPr txBox="1">
              <a:spLocks noChangeArrowheads="1"/>
            </p:cNvSpPr>
            <p:nvPr/>
          </p:nvSpPr>
          <p:spPr bwMode="auto">
            <a:xfrm>
              <a:off x="39687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49" name="TextBox 20"/>
            <p:cNvSpPr txBox="1">
              <a:spLocks noChangeArrowheads="1"/>
            </p:cNvSpPr>
            <p:nvPr/>
          </p:nvSpPr>
          <p:spPr bwMode="auto">
            <a:xfrm>
              <a:off x="449580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50" name="TextBox 23"/>
            <p:cNvSpPr txBox="1">
              <a:spLocks noChangeArrowheads="1"/>
            </p:cNvSpPr>
            <p:nvPr/>
          </p:nvSpPr>
          <p:spPr bwMode="auto">
            <a:xfrm>
              <a:off x="5334000" y="51482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51" name="TextBox 24"/>
            <p:cNvSpPr txBox="1">
              <a:spLocks noChangeArrowheads="1"/>
            </p:cNvSpPr>
            <p:nvPr/>
          </p:nvSpPr>
          <p:spPr bwMode="auto">
            <a:xfrm>
              <a:off x="5334000" y="19812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52" name="TextBox 25"/>
            <p:cNvSpPr txBox="1">
              <a:spLocks noChangeArrowheads="1"/>
            </p:cNvSpPr>
            <p:nvPr/>
          </p:nvSpPr>
          <p:spPr bwMode="auto">
            <a:xfrm>
              <a:off x="5486400" y="33956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53" name="TextBox 26"/>
            <p:cNvSpPr txBox="1">
              <a:spLocks noChangeArrowheads="1"/>
            </p:cNvSpPr>
            <p:nvPr/>
          </p:nvSpPr>
          <p:spPr bwMode="auto">
            <a:xfrm>
              <a:off x="5638800" y="43434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54" name="TextBox 27"/>
            <p:cNvSpPr txBox="1">
              <a:spLocks noChangeArrowheads="1"/>
            </p:cNvSpPr>
            <p:nvPr/>
          </p:nvSpPr>
          <p:spPr bwMode="auto">
            <a:xfrm>
              <a:off x="63309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55" name="TextBox 28"/>
            <p:cNvSpPr txBox="1">
              <a:spLocks noChangeArrowheads="1"/>
            </p:cNvSpPr>
            <p:nvPr/>
          </p:nvSpPr>
          <p:spPr bwMode="auto">
            <a:xfrm>
              <a:off x="68643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55"/>
          <p:cNvGrpSpPr/>
          <p:nvPr/>
        </p:nvGrpSpPr>
        <p:grpSpPr>
          <a:xfrm>
            <a:off x="1851248" y="1772816"/>
            <a:ext cx="4953000" cy="3733800"/>
            <a:chOff x="2209800" y="1828800"/>
            <a:chExt cx="4953000" cy="3733800"/>
          </a:xfrm>
        </p:grpSpPr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2209800" y="3200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</a:rPr>
                <a:t>0</a:t>
              </a:r>
            </a:p>
          </p:txBody>
        </p:sp>
        <p:sp>
          <p:nvSpPr>
            <p:cNvPr id="32" name="Oval 6"/>
            <p:cNvSpPr>
              <a:spLocks noChangeArrowheads="1"/>
            </p:cNvSpPr>
            <p:nvPr/>
          </p:nvSpPr>
          <p:spPr bwMode="auto">
            <a:xfrm>
              <a:off x="3962400" y="18288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8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39624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5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4" name="Oval 21"/>
            <p:cNvSpPr>
              <a:spLocks noChangeArrowheads="1"/>
            </p:cNvSpPr>
            <p:nvPr/>
          </p:nvSpPr>
          <p:spPr bwMode="auto">
            <a:xfrm>
              <a:off x="6324600" y="1828800"/>
              <a:ext cx="838200" cy="838200"/>
            </a:xfrm>
            <a:prstGeom prst="ellipse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9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5" name="Oval 22"/>
            <p:cNvSpPr>
              <a:spLocks noChangeArrowheads="1"/>
            </p:cNvSpPr>
            <p:nvPr/>
          </p:nvSpPr>
          <p:spPr bwMode="auto">
            <a:xfrm>
              <a:off x="63246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7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36" name="Straight Arrow Connector 77"/>
            <p:cNvCxnSpPr>
              <a:cxnSpLocks noChangeShapeType="1"/>
            </p:cNvCxnSpPr>
            <p:nvPr/>
          </p:nvCxnSpPr>
          <p:spPr bwMode="auto">
            <a:xfrm>
              <a:off x="3048000" y="396240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7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3048000" y="2514600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8" name="Straight Arrow Connector 79"/>
            <p:cNvCxnSpPr>
              <a:cxnSpLocks noChangeShapeType="1"/>
            </p:cNvCxnSpPr>
            <p:nvPr/>
          </p:nvCxnSpPr>
          <p:spPr bwMode="auto">
            <a:xfrm>
              <a:off x="4876800" y="5181600"/>
              <a:ext cx="13716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9" name="Straight Arrow Connector 82"/>
            <p:cNvCxnSpPr>
              <a:cxnSpLocks noChangeShapeType="1"/>
            </p:cNvCxnSpPr>
            <p:nvPr/>
          </p:nvCxnSpPr>
          <p:spPr bwMode="auto">
            <a:xfrm>
              <a:off x="4876800" y="2284413"/>
              <a:ext cx="1371600" cy="1587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0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4533900" y="3009900"/>
              <a:ext cx="21336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1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3124200" y="3657600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2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3582194" y="3734594"/>
              <a:ext cx="19812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3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31996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4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944394" y="3734594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5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55618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46" name="TextBox 17"/>
            <p:cNvSpPr txBox="1">
              <a:spLocks noChangeArrowheads="1"/>
            </p:cNvSpPr>
            <p:nvPr/>
          </p:nvSpPr>
          <p:spPr bwMode="auto">
            <a:xfrm>
              <a:off x="3200400" y="2667000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47" name="TextBox 18"/>
            <p:cNvSpPr txBox="1">
              <a:spLocks noChangeArrowheads="1"/>
            </p:cNvSpPr>
            <p:nvPr/>
          </p:nvSpPr>
          <p:spPr bwMode="auto">
            <a:xfrm>
              <a:off x="3206750" y="43100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48" name="TextBox 19"/>
            <p:cNvSpPr txBox="1">
              <a:spLocks noChangeArrowheads="1"/>
            </p:cNvSpPr>
            <p:nvPr/>
          </p:nvSpPr>
          <p:spPr bwMode="auto">
            <a:xfrm>
              <a:off x="39687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49" name="TextBox 20"/>
            <p:cNvSpPr txBox="1">
              <a:spLocks noChangeArrowheads="1"/>
            </p:cNvSpPr>
            <p:nvPr/>
          </p:nvSpPr>
          <p:spPr bwMode="auto">
            <a:xfrm>
              <a:off x="449580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50" name="TextBox 23"/>
            <p:cNvSpPr txBox="1">
              <a:spLocks noChangeArrowheads="1"/>
            </p:cNvSpPr>
            <p:nvPr/>
          </p:nvSpPr>
          <p:spPr bwMode="auto">
            <a:xfrm>
              <a:off x="5334000" y="51482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51" name="TextBox 24"/>
            <p:cNvSpPr txBox="1">
              <a:spLocks noChangeArrowheads="1"/>
            </p:cNvSpPr>
            <p:nvPr/>
          </p:nvSpPr>
          <p:spPr bwMode="auto">
            <a:xfrm>
              <a:off x="5334000" y="19812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52" name="TextBox 25"/>
            <p:cNvSpPr txBox="1">
              <a:spLocks noChangeArrowheads="1"/>
            </p:cNvSpPr>
            <p:nvPr/>
          </p:nvSpPr>
          <p:spPr bwMode="auto">
            <a:xfrm>
              <a:off x="5486400" y="33956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53" name="TextBox 26"/>
            <p:cNvSpPr txBox="1">
              <a:spLocks noChangeArrowheads="1"/>
            </p:cNvSpPr>
            <p:nvPr/>
          </p:nvSpPr>
          <p:spPr bwMode="auto">
            <a:xfrm>
              <a:off x="5638800" y="43434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54" name="TextBox 27"/>
            <p:cNvSpPr txBox="1">
              <a:spLocks noChangeArrowheads="1"/>
            </p:cNvSpPr>
            <p:nvPr/>
          </p:nvSpPr>
          <p:spPr bwMode="auto">
            <a:xfrm>
              <a:off x="63309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55" name="TextBox 28"/>
            <p:cNvSpPr txBox="1">
              <a:spLocks noChangeArrowheads="1"/>
            </p:cNvSpPr>
            <p:nvPr/>
          </p:nvSpPr>
          <p:spPr bwMode="auto">
            <a:xfrm>
              <a:off x="68643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</p:txBody>
      </p:sp>
      <p:grpSp>
        <p:nvGrpSpPr>
          <p:cNvPr id="3" name="그룹 55"/>
          <p:cNvGrpSpPr/>
          <p:nvPr/>
        </p:nvGrpSpPr>
        <p:grpSpPr>
          <a:xfrm>
            <a:off x="1851248" y="1772816"/>
            <a:ext cx="4953000" cy="3733800"/>
            <a:chOff x="2209800" y="1828800"/>
            <a:chExt cx="4953000" cy="3733800"/>
          </a:xfrm>
        </p:grpSpPr>
        <p:sp>
          <p:nvSpPr>
            <p:cNvPr id="31" name="Oval 5"/>
            <p:cNvSpPr>
              <a:spLocks noChangeArrowheads="1"/>
            </p:cNvSpPr>
            <p:nvPr/>
          </p:nvSpPr>
          <p:spPr bwMode="auto">
            <a:xfrm>
              <a:off x="2209800" y="3200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</a:rPr>
                <a:t>0</a:t>
              </a:r>
            </a:p>
          </p:txBody>
        </p:sp>
        <p:sp>
          <p:nvSpPr>
            <p:cNvPr id="32" name="Oval 6"/>
            <p:cNvSpPr>
              <a:spLocks noChangeArrowheads="1"/>
            </p:cNvSpPr>
            <p:nvPr/>
          </p:nvSpPr>
          <p:spPr bwMode="auto">
            <a:xfrm>
              <a:off x="3962400" y="18288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8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39624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5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4" name="Oval 21"/>
            <p:cNvSpPr>
              <a:spLocks noChangeArrowheads="1"/>
            </p:cNvSpPr>
            <p:nvPr/>
          </p:nvSpPr>
          <p:spPr bwMode="auto">
            <a:xfrm>
              <a:off x="6324600" y="18288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9</a:t>
              </a:r>
              <a:endParaRPr lang="en-US" altLang="ko-KR">
                <a:ea typeface="굴림" charset="-127"/>
              </a:endParaRPr>
            </a:p>
          </p:txBody>
        </p:sp>
        <p:sp>
          <p:nvSpPr>
            <p:cNvPr id="35" name="Oval 22"/>
            <p:cNvSpPr>
              <a:spLocks noChangeArrowheads="1"/>
            </p:cNvSpPr>
            <p:nvPr/>
          </p:nvSpPr>
          <p:spPr bwMode="auto">
            <a:xfrm>
              <a:off x="6324600" y="4724400"/>
              <a:ext cx="838200" cy="838200"/>
            </a:xfrm>
            <a:prstGeom prst="ellipse">
              <a:avLst/>
            </a:prstGeom>
            <a:solidFill>
              <a:srgbClr val="CCFF99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r>
                <a:rPr lang="en-US" altLang="ko-KR">
                  <a:ea typeface="굴림" charset="-127"/>
                  <a:sym typeface="Symbol" pitchFamily="18" charset="2"/>
                </a:rPr>
                <a:t>7</a:t>
              </a:r>
              <a:endParaRPr lang="en-US" altLang="ko-KR">
                <a:ea typeface="굴림" charset="-127"/>
              </a:endParaRPr>
            </a:p>
          </p:txBody>
        </p:sp>
        <p:cxnSp>
          <p:nvCxnSpPr>
            <p:cNvPr id="36" name="Straight Arrow Connector 77"/>
            <p:cNvCxnSpPr>
              <a:cxnSpLocks noChangeShapeType="1"/>
            </p:cNvCxnSpPr>
            <p:nvPr/>
          </p:nvCxnSpPr>
          <p:spPr bwMode="auto">
            <a:xfrm>
              <a:off x="3048000" y="3962400"/>
              <a:ext cx="914400" cy="838200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7" name="Straight Arrow Connector 78"/>
            <p:cNvCxnSpPr>
              <a:cxnSpLocks noChangeShapeType="1"/>
            </p:cNvCxnSpPr>
            <p:nvPr/>
          </p:nvCxnSpPr>
          <p:spPr bwMode="auto">
            <a:xfrm flipV="1">
              <a:off x="3048000" y="2514600"/>
              <a:ext cx="9144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8" name="Straight Arrow Connector 79"/>
            <p:cNvCxnSpPr>
              <a:cxnSpLocks noChangeShapeType="1"/>
            </p:cNvCxnSpPr>
            <p:nvPr/>
          </p:nvCxnSpPr>
          <p:spPr bwMode="auto">
            <a:xfrm>
              <a:off x="4876800" y="5181600"/>
              <a:ext cx="13716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39" name="Straight Arrow Connector 82"/>
            <p:cNvCxnSpPr>
              <a:cxnSpLocks noChangeShapeType="1"/>
            </p:cNvCxnSpPr>
            <p:nvPr/>
          </p:nvCxnSpPr>
          <p:spPr bwMode="auto">
            <a:xfrm>
              <a:off x="4876800" y="2284413"/>
              <a:ext cx="1371600" cy="1587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0" name="Straight Arrow Connector 83"/>
            <p:cNvCxnSpPr>
              <a:cxnSpLocks noChangeShapeType="1"/>
            </p:cNvCxnSpPr>
            <p:nvPr/>
          </p:nvCxnSpPr>
          <p:spPr bwMode="auto">
            <a:xfrm rot="5400000" flipH="1" flipV="1">
              <a:off x="4533900" y="3009900"/>
              <a:ext cx="21336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1" name="Straight Arrow Connector 85"/>
            <p:cNvCxnSpPr>
              <a:cxnSpLocks noChangeShapeType="1"/>
            </p:cNvCxnSpPr>
            <p:nvPr/>
          </p:nvCxnSpPr>
          <p:spPr bwMode="auto">
            <a:xfrm rot="10800000">
              <a:off x="3124200" y="3657600"/>
              <a:ext cx="3200400" cy="1219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2" name="Straight Arrow Connector 87"/>
            <p:cNvCxnSpPr>
              <a:cxnSpLocks noChangeShapeType="1"/>
            </p:cNvCxnSpPr>
            <p:nvPr/>
          </p:nvCxnSpPr>
          <p:spPr bwMode="auto">
            <a:xfrm rot="5400000" flipH="1" flipV="1">
              <a:off x="3582194" y="3734594"/>
              <a:ext cx="1981200" cy="1588"/>
            </a:xfrm>
            <a:prstGeom prst="straightConnector1">
              <a:avLst/>
            </a:prstGeom>
            <a:noFill/>
            <a:ln w="317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3" name="Straight Arrow Connector 89"/>
            <p:cNvCxnSpPr>
              <a:cxnSpLocks noChangeShapeType="1"/>
            </p:cNvCxnSpPr>
            <p:nvPr/>
          </p:nvCxnSpPr>
          <p:spPr bwMode="auto">
            <a:xfrm rot="16200000" flipH="1">
              <a:off x="31996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4" name="Straight Arrow Connector 90"/>
            <p:cNvCxnSpPr>
              <a:cxnSpLocks noChangeShapeType="1"/>
            </p:cNvCxnSpPr>
            <p:nvPr/>
          </p:nvCxnSpPr>
          <p:spPr bwMode="auto">
            <a:xfrm rot="5400000" flipH="1" flipV="1">
              <a:off x="5944394" y="3734594"/>
              <a:ext cx="19812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45" name="Straight Arrow Connector 91"/>
            <p:cNvCxnSpPr>
              <a:cxnSpLocks noChangeShapeType="1"/>
            </p:cNvCxnSpPr>
            <p:nvPr/>
          </p:nvCxnSpPr>
          <p:spPr bwMode="auto">
            <a:xfrm rot="16200000" flipH="1">
              <a:off x="5561807" y="3733006"/>
              <a:ext cx="1981200" cy="15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sp>
          <p:nvSpPr>
            <p:cNvPr id="46" name="TextBox 17"/>
            <p:cNvSpPr txBox="1">
              <a:spLocks noChangeArrowheads="1"/>
            </p:cNvSpPr>
            <p:nvPr/>
          </p:nvSpPr>
          <p:spPr bwMode="auto">
            <a:xfrm>
              <a:off x="3200400" y="2667000"/>
              <a:ext cx="4127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10</a:t>
              </a:r>
            </a:p>
          </p:txBody>
        </p:sp>
        <p:sp>
          <p:nvSpPr>
            <p:cNvPr id="47" name="TextBox 18"/>
            <p:cNvSpPr txBox="1">
              <a:spLocks noChangeArrowheads="1"/>
            </p:cNvSpPr>
            <p:nvPr/>
          </p:nvSpPr>
          <p:spPr bwMode="auto">
            <a:xfrm>
              <a:off x="3206750" y="43100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5</a:t>
              </a:r>
            </a:p>
          </p:txBody>
        </p:sp>
        <p:sp>
          <p:nvSpPr>
            <p:cNvPr id="48" name="TextBox 19"/>
            <p:cNvSpPr txBox="1">
              <a:spLocks noChangeArrowheads="1"/>
            </p:cNvSpPr>
            <p:nvPr/>
          </p:nvSpPr>
          <p:spPr bwMode="auto">
            <a:xfrm>
              <a:off x="39687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49" name="TextBox 20"/>
            <p:cNvSpPr txBox="1">
              <a:spLocks noChangeArrowheads="1"/>
            </p:cNvSpPr>
            <p:nvPr/>
          </p:nvSpPr>
          <p:spPr bwMode="auto">
            <a:xfrm>
              <a:off x="449580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3</a:t>
              </a:r>
            </a:p>
          </p:txBody>
        </p:sp>
        <p:sp>
          <p:nvSpPr>
            <p:cNvPr id="50" name="TextBox 23"/>
            <p:cNvSpPr txBox="1">
              <a:spLocks noChangeArrowheads="1"/>
            </p:cNvSpPr>
            <p:nvPr/>
          </p:nvSpPr>
          <p:spPr bwMode="auto">
            <a:xfrm>
              <a:off x="5334000" y="51482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2</a:t>
              </a:r>
            </a:p>
          </p:txBody>
        </p:sp>
        <p:sp>
          <p:nvSpPr>
            <p:cNvPr id="51" name="TextBox 24"/>
            <p:cNvSpPr txBox="1">
              <a:spLocks noChangeArrowheads="1"/>
            </p:cNvSpPr>
            <p:nvPr/>
          </p:nvSpPr>
          <p:spPr bwMode="auto">
            <a:xfrm>
              <a:off x="5334000" y="19812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1</a:t>
              </a:r>
            </a:p>
          </p:txBody>
        </p:sp>
        <p:sp>
          <p:nvSpPr>
            <p:cNvPr id="52" name="TextBox 25"/>
            <p:cNvSpPr txBox="1">
              <a:spLocks noChangeArrowheads="1"/>
            </p:cNvSpPr>
            <p:nvPr/>
          </p:nvSpPr>
          <p:spPr bwMode="auto">
            <a:xfrm>
              <a:off x="5486400" y="3395663"/>
              <a:ext cx="298450" cy="338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9</a:t>
              </a:r>
            </a:p>
          </p:txBody>
        </p:sp>
        <p:sp>
          <p:nvSpPr>
            <p:cNvPr id="53" name="TextBox 26"/>
            <p:cNvSpPr txBox="1">
              <a:spLocks noChangeArrowheads="1"/>
            </p:cNvSpPr>
            <p:nvPr/>
          </p:nvSpPr>
          <p:spPr bwMode="auto">
            <a:xfrm>
              <a:off x="5638800" y="43434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7</a:t>
              </a:r>
            </a:p>
          </p:txBody>
        </p:sp>
        <p:sp>
          <p:nvSpPr>
            <p:cNvPr id="54" name="TextBox 27"/>
            <p:cNvSpPr txBox="1">
              <a:spLocks noChangeArrowheads="1"/>
            </p:cNvSpPr>
            <p:nvPr/>
          </p:nvSpPr>
          <p:spPr bwMode="auto">
            <a:xfrm>
              <a:off x="63309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4</a:t>
              </a:r>
            </a:p>
          </p:txBody>
        </p:sp>
        <p:sp>
          <p:nvSpPr>
            <p:cNvPr id="55" name="TextBox 28"/>
            <p:cNvSpPr txBox="1">
              <a:spLocks noChangeArrowheads="1"/>
            </p:cNvSpPr>
            <p:nvPr/>
          </p:nvSpPr>
          <p:spPr bwMode="auto">
            <a:xfrm>
              <a:off x="6864350" y="3429000"/>
              <a:ext cx="298450" cy="33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>
                  <a:ea typeface="굴림" charset="-127"/>
                </a:rPr>
                <a:t>6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Single Source Shortest Path (SSSP)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Problem</a:t>
            </a:r>
          </a:p>
          <a:p>
            <a:pPr lvl="1"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Find shortest path from a source node to all target nodes</a:t>
            </a:r>
          </a:p>
          <a:p>
            <a:pPr lvl="1"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Solution</a:t>
            </a:r>
          </a:p>
          <a:p>
            <a:pPr lvl="1"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Single processor machine: </a:t>
            </a:r>
            <a:r>
              <a:rPr lang="en-US" altLang="ko-KR" dirty="0" err="1" smtClean="0"/>
              <a:t>Dijkstra’s</a:t>
            </a:r>
            <a:r>
              <a:rPr lang="en-US" altLang="ko-KR" dirty="0" smtClean="0"/>
              <a:t> algorithm</a:t>
            </a:r>
          </a:p>
          <a:p>
            <a:pPr lvl="1"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err="1" smtClean="0"/>
              <a:t>MapReduce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Pregel</a:t>
            </a:r>
            <a:r>
              <a:rPr lang="en-US" altLang="ko-KR" dirty="0" smtClean="0"/>
              <a:t>: parallel breadth-first search (BFS)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Adjacency matrix</a:t>
            </a:r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Adjacency List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A: (B, 10), (D, 5)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B: (C, 1), (D, 2)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C: (E, 4)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D: (B, 3), (C, 9), (E, 2)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E: (A, 7), (C, 6)</a:t>
            </a:r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dirty="0" smtClean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37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5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6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8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9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10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11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2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3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4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5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6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7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8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9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0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21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22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23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24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25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26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27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28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29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30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1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2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3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4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5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  <p:graphicFrame>
        <p:nvGraphicFramePr>
          <p:cNvPr id="36" name="표 35"/>
          <p:cNvGraphicFramePr>
            <a:graphicFrameLocks noGrp="1"/>
          </p:cNvGraphicFramePr>
          <p:nvPr/>
        </p:nvGraphicFramePr>
        <p:xfrm>
          <a:off x="447224" y="1517040"/>
          <a:ext cx="3312366" cy="22322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2061"/>
                <a:gridCol w="552061"/>
                <a:gridCol w="552061"/>
                <a:gridCol w="552061"/>
                <a:gridCol w="552061"/>
                <a:gridCol w="552061"/>
              </a:tblGrid>
              <a:tr h="372041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E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20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</a:tr>
              <a:tr h="3720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3720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20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20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7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5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6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8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9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10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11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2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3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4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5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6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7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8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9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0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21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22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23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24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25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26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27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28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29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30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1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2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3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4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35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 lnSpcReduction="10000"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Map input: &lt;node ID, &lt;dist, </a:t>
            </a:r>
            <a:r>
              <a:rPr lang="en-US" altLang="ko-KR" dirty="0" err="1" smtClean="0"/>
              <a:t>adj</a:t>
            </a:r>
            <a:r>
              <a:rPr lang="en-US" altLang="ko-KR" dirty="0" smtClean="0"/>
              <a:t> list&gt;&gt;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&lt;(B, 3), (C, 9), (E,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endParaRPr lang="en-US" altLang="ko-KR" dirty="0" smtClean="0"/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Map output: &lt;</a:t>
            </a:r>
            <a:r>
              <a:rPr lang="en-US" altLang="ko-KR" dirty="0" err="1" smtClean="0"/>
              <a:t>dest</a:t>
            </a:r>
            <a:r>
              <a:rPr lang="en-US" altLang="ko-KR" dirty="0" smtClean="0"/>
              <a:t> node ID, dist&gt;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/>
              <a:t>&lt;B, 10&gt;  &lt;D, 5&gt;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/>
              <a:t>&lt;C,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 &lt;D,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/>
              <a:t>&lt;E,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/>
              <a:t>&lt;B,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 &lt;C,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 &lt;E,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/>
              <a:t>&lt;A,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 &lt;C, </a:t>
            </a:r>
            <a:r>
              <a:rPr lang="en-US" altLang="ko-KR" sz="1900" dirty="0" err="1" smtClean="0"/>
              <a:t>inf</a:t>
            </a:r>
            <a:r>
              <a:rPr lang="en-US" altLang="ko-KR" sz="1900" dirty="0" smtClean="0"/>
              <a:t>&gt;</a:t>
            </a:r>
          </a:p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dirty="0" smtClean="0"/>
          </a:p>
        </p:txBody>
      </p:sp>
      <p:sp>
        <p:nvSpPr>
          <p:cNvPr id="42" name="직사각형 41"/>
          <p:cNvSpPr/>
          <p:nvPr/>
        </p:nvSpPr>
        <p:spPr>
          <a:xfrm>
            <a:off x="2915816" y="4328528"/>
            <a:ext cx="4572000" cy="19902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&lt;A, &lt;0, &lt;(B, 10), (D, 5)&gt;&gt;&gt;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&lt;B,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&lt;(C, 1), (D, 2)&gt;&gt;&gt;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&lt;C,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&lt;(E, 4)&gt;&gt;&gt;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&lt;D,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&lt;(B, 3), (C, 9), (E, 2)&gt;&gt;&gt;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&lt;E,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&lt;(A, 7), (C, 6)&gt;&gt;&gt;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5724128" y="5775647"/>
            <a:ext cx="2900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Corbel" pitchFamily="34" charset="0"/>
              </a:rPr>
              <a:t>Flushed to local disk!!</a:t>
            </a:r>
            <a:endParaRPr lang="ko-KR" altLang="en-US" sz="2400" dirty="0">
              <a:solidFill>
                <a:srgbClr val="FF0000"/>
              </a:solidFill>
              <a:latin typeface="Corbe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input: &lt;node ID, dist&gt;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10&gt; &lt;B,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 &lt;C,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 &lt;C,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 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&lt;(B, 3), (C, 9), (E,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5&gt; &lt;D, 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&lt;E, </a:t>
            </a:r>
            <a:r>
              <a:rPr lang="en-US" altLang="ko-KR" sz="18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dirty="0" smtClean="0">
                <a:solidFill>
                  <a:prstClr val="black"/>
                </a:solidFill>
              </a:rPr>
              <a:t>&gt; &lt;E, </a:t>
            </a:r>
            <a:r>
              <a:rPr lang="en-US" altLang="ko-KR" sz="18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dirty="0" smtClean="0">
                <a:solidFill>
                  <a:prstClr val="black"/>
                </a:solidFill>
              </a:rPr>
              <a:t>&gt;</a:t>
            </a:r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Example: SSSP – Parallel BFS in 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input: &lt;node ID, dist&gt;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/>
              <a:t>&lt;A,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dirty="0" smtClean="0"/>
              <a:t>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10&gt; </a:t>
            </a:r>
            <a:r>
              <a:rPr lang="en-US" altLang="ko-KR" sz="1800" strike="sngStrike" dirty="0" smtClean="0"/>
              <a:t>&lt;B,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/>
              <a:t>&lt;C,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 &lt;C,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 &lt;C,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 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dirty="0" smtClean="0"/>
              <a:t>, &lt;(B, 3), (C, 9), (E,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5&gt; </a:t>
            </a:r>
            <a:r>
              <a:rPr lang="en-US" altLang="ko-KR" sz="1800" strike="sngStrike" dirty="0" smtClean="0"/>
              <a:t>&lt;D, 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strike="sngStrike" dirty="0" smtClean="0"/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>
                <a:solidFill>
                  <a:prstClr val="black"/>
                </a:solidFill>
              </a:rPr>
              <a:t>&lt;E, </a:t>
            </a:r>
            <a:r>
              <a:rPr lang="en-US" altLang="ko-KR" sz="1800" strike="sngStrike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strike="sngStrike" dirty="0" smtClean="0">
                <a:solidFill>
                  <a:prstClr val="black"/>
                </a:solidFill>
              </a:rPr>
              <a:t>&gt; &lt;E, </a:t>
            </a:r>
            <a:r>
              <a:rPr lang="en-US" altLang="ko-KR" sz="1800" strike="sngStrike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strike="sngStrike" dirty="0" smtClean="0">
                <a:solidFill>
                  <a:prstClr val="black"/>
                </a:solidFill>
              </a:rPr>
              <a:t>&gt;</a:t>
            </a:r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output: &lt;node ID, &lt;dist, </a:t>
            </a:r>
            <a:r>
              <a:rPr lang="en-US" altLang="ko-KR" dirty="0" err="1" smtClean="0"/>
              <a:t>adj</a:t>
            </a:r>
            <a:r>
              <a:rPr lang="en-US" altLang="ko-KR" dirty="0" smtClean="0"/>
              <a:t> list&gt;&gt;</a:t>
            </a:r>
            <a:br>
              <a:rPr lang="en-US" altLang="ko-KR" dirty="0" smtClean="0"/>
            </a:br>
            <a:r>
              <a:rPr lang="en-US" altLang="ko-KR" dirty="0" smtClean="0"/>
              <a:t>= Map input for next iteration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&lt;10,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&lt;5, &lt;(B, 3), (C, 9), (E,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 lvl="0"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>
                <a:solidFill>
                  <a:prstClr val="black"/>
                </a:solidFill>
              </a:rPr>
              <a:t>Map output: &lt;</a:t>
            </a:r>
            <a:r>
              <a:rPr lang="en-US" altLang="ko-KR" dirty="0" err="1" smtClean="0">
                <a:solidFill>
                  <a:prstClr val="black"/>
                </a:solidFill>
              </a:rPr>
              <a:t>dest</a:t>
            </a:r>
            <a:r>
              <a:rPr lang="en-US" altLang="ko-KR" dirty="0" smtClean="0">
                <a:solidFill>
                  <a:prstClr val="black"/>
                </a:solidFill>
              </a:rPr>
              <a:t> node ID, dist&gt;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&lt;B, 10&gt;  &lt;D, 5&gt;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&lt;C, 11&gt; &lt;D, 12&gt;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&lt;E, </a:t>
            </a:r>
            <a:r>
              <a:rPr lang="en-US" altLang="ko-KR" sz="19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900" dirty="0" smtClean="0">
                <a:solidFill>
                  <a:prstClr val="black"/>
                </a:solidFill>
              </a:rPr>
              <a:t>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&lt;B, 8&gt; &lt;C, 14&gt; &lt;E, 7&gt;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&lt;A, </a:t>
            </a:r>
            <a:r>
              <a:rPr lang="en-US" altLang="ko-KR" sz="19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900" dirty="0" smtClean="0">
                <a:solidFill>
                  <a:prstClr val="black"/>
                </a:solidFill>
              </a:rPr>
              <a:t>&gt; &lt;C, </a:t>
            </a:r>
            <a:r>
              <a:rPr lang="en-US" altLang="ko-KR" sz="19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900" dirty="0" smtClean="0">
                <a:solidFill>
                  <a:prstClr val="black"/>
                </a:solidFill>
              </a:rPr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10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5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2880320" y="4365104"/>
            <a:ext cx="4572000" cy="19902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&lt;A, &lt;0, &lt;(B, 10), (D, 5)&gt;&gt;&gt;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&lt;B, &lt;10, &lt;(C, 1), (D, 2)&gt;&gt;&gt;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&lt;C,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&lt;(E, 4)&gt;&gt;&gt;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&lt;D, &lt;5, &lt;(B, 3), (C, 9), (E, 2)&gt;&gt;&gt;</a:t>
            </a:r>
          </a:p>
          <a:p>
            <a:pPr marL="342900" lvl="0" indent="-342900">
              <a:spcBef>
                <a:spcPts val="500"/>
              </a:spcBef>
              <a:spcAft>
                <a:spcPts val="500"/>
              </a:spcAft>
              <a:buClr>
                <a:srgbClr val="C00000"/>
              </a:buClr>
            </a:pP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&lt;E, &lt;</a:t>
            </a:r>
            <a:r>
              <a:rPr lang="en-US" altLang="ko-KR" dirty="0" err="1" smtClean="0">
                <a:solidFill>
                  <a:prstClr val="black"/>
                </a:solidFill>
                <a:latin typeface="Corbel" pitchFamily="34" charset="0"/>
              </a:rPr>
              <a:t>inf</a:t>
            </a:r>
            <a:r>
              <a:rPr lang="en-US" altLang="ko-KR" dirty="0" smtClean="0">
                <a:solidFill>
                  <a:prstClr val="black"/>
                </a:solidFill>
                <a:latin typeface="Corbel" pitchFamily="34" charset="0"/>
              </a:rPr>
              <a:t>, &lt;(A, 7), (C, 6)&gt;&gt;&gt;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2915816" y="1844824"/>
            <a:ext cx="22533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Corbel" pitchFamily="34" charset="0"/>
              </a:rPr>
              <a:t>Flushed to DFS!!</a:t>
            </a:r>
            <a:endParaRPr lang="ko-KR" altLang="en-US" sz="2400" dirty="0">
              <a:solidFill>
                <a:srgbClr val="FF0000"/>
              </a:solidFill>
              <a:latin typeface="Corbel" pitchFamily="34" charset="0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5724128" y="5775647"/>
            <a:ext cx="2900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Corbel" pitchFamily="34" charset="0"/>
              </a:rPr>
              <a:t>Flushed to local disk!!</a:t>
            </a:r>
            <a:endParaRPr lang="ko-KR" altLang="en-US" sz="2400" dirty="0">
              <a:solidFill>
                <a:srgbClr val="FF0000"/>
              </a:solidFill>
              <a:latin typeface="Corbe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input: &lt;node ID, dist&gt;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&lt;A, </a:t>
            </a:r>
            <a:r>
              <a:rPr lang="en-US" altLang="ko-KR" sz="18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dirty="0" smtClean="0">
                <a:solidFill>
                  <a:prstClr val="black"/>
                </a:solidFill>
              </a:rPr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&lt;10,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&lt;B, 10&gt; &lt;B, 8&gt; </a:t>
            </a: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&lt;C, 11&gt; &lt;C, 14&gt; &lt;C, </a:t>
            </a:r>
            <a:r>
              <a:rPr lang="en-US" altLang="ko-KR" sz="18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dirty="0" smtClean="0">
                <a:solidFill>
                  <a:prstClr val="black"/>
                </a:solidFill>
              </a:rPr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&lt;5, &lt;(B, 3), (C, 9), (E, 2)&gt;&gt;&gt;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&lt;D, 5&gt; &lt;D, 12&gt;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dirty="0" smtClean="0">
                <a:solidFill>
                  <a:prstClr val="black"/>
                </a:solidFill>
              </a:rPr>
              <a:t>&lt;E, </a:t>
            </a:r>
            <a:r>
              <a:rPr lang="en-US" altLang="ko-KR" sz="1900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900" dirty="0" smtClean="0">
                <a:solidFill>
                  <a:prstClr val="black"/>
                </a:solidFill>
              </a:rPr>
              <a:t>&gt; &lt;E, 7&gt;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10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5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50815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input: &lt;node ID, dist&gt;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>
                <a:solidFill>
                  <a:prstClr val="black"/>
                </a:solidFill>
              </a:rPr>
              <a:t>&lt;A, </a:t>
            </a:r>
            <a:r>
              <a:rPr lang="en-US" altLang="ko-KR" sz="1800" strike="sngStrike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strike="sngStrike" dirty="0" smtClean="0">
                <a:solidFill>
                  <a:prstClr val="black"/>
                </a:solidFill>
              </a:rPr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</a:t>
            </a:r>
            <a:r>
              <a:rPr lang="en-US" altLang="ko-KR" sz="1800" strike="sngStrike" dirty="0" smtClean="0"/>
              <a:t>10</a:t>
            </a:r>
            <a:r>
              <a:rPr lang="en-US" altLang="ko-KR" sz="1800" dirty="0" smtClean="0"/>
              <a:t>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>
                <a:solidFill>
                  <a:prstClr val="black"/>
                </a:solidFill>
              </a:rPr>
              <a:t>&lt;B, 10&gt; </a:t>
            </a:r>
            <a:r>
              <a:rPr lang="en-US" altLang="ko-KR" sz="1800" dirty="0" smtClean="0">
                <a:solidFill>
                  <a:prstClr val="black"/>
                </a:solidFill>
              </a:rPr>
              <a:t>&lt;B, 8&gt; </a:t>
            </a: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dirty="0" smtClean="0"/>
              <a:t>, &lt;(E, 4)&gt;&gt;&gt;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>
                <a:solidFill>
                  <a:prstClr val="black"/>
                </a:solidFill>
              </a:rPr>
              <a:t>&lt;C, 11&gt; </a:t>
            </a:r>
            <a:r>
              <a:rPr lang="en-US" altLang="ko-KR" sz="1800" strike="sngStrike" dirty="0" smtClean="0">
                <a:solidFill>
                  <a:prstClr val="black"/>
                </a:solidFill>
              </a:rPr>
              <a:t>&lt;C, 14&gt; &lt;C, </a:t>
            </a:r>
            <a:r>
              <a:rPr lang="en-US" altLang="ko-KR" sz="1800" strike="sngStrike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800" strike="sngStrike" dirty="0" smtClean="0">
                <a:solidFill>
                  <a:prstClr val="black"/>
                </a:solidFill>
              </a:rPr>
              <a:t>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&lt;5, &lt;(B, 3), (C, 9), (E, 2)&gt;&gt;&gt;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strike="sngStrike" dirty="0" smtClean="0">
                <a:solidFill>
                  <a:prstClr val="black"/>
                </a:solidFill>
              </a:rPr>
              <a:t>&lt;D, 5&gt; &lt;D, 12&gt;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</a:t>
            </a:r>
            <a:r>
              <a:rPr lang="en-US" altLang="ko-KR" sz="1800" strike="sngStrike" dirty="0" err="1" smtClean="0"/>
              <a:t>inf</a:t>
            </a:r>
            <a:r>
              <a:rPr lang="en-US" altLang="ko-KR" sz="1800" dirty="0" smtClean="0"/>
              <a:t>, &lt;(A, 7), (C, 6)&gt;&gt;&gt;</a:t>
            </a:r>
          </a:p>
          <a:p>
            <a:pPr lv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900" strike="sngStrike" dirty="0" smtClean="0">
                <a:solidFill>
                  <a:prstClr val="black"/>
                </a:solidFill>
              </a:rPr>
              <a:t>&lt;E, </a:t>
            </a:r>
            <a:r>
              <a:rPr lang="en-US" altLang="ko-KR" sz="1900" strike="sngStrike" dirty="0" err="1" smtClean="0">
                <a:solidFill>
                  <a:prstClr val="black"/>
                </a:solidFill>
              </a:rPr>
              <a:t>inf</a:t>
            </a:r>
            <a:r>
              <a:rPr lang="en-US" altLang="ko-KR" sz="1900" strike="sngStrike" dirty="0" smtClean="0">
                <a:solidFill>
                  <a:prstClr val="black"/>
                </a:solidFill>
              </a:rPr>
              <a:t>&gt; </a:t>
            </a:r>
            <a:r>
              <a:rPr lang="en-US" altLang="ko-KR" sz="1900" dirty="0" smtClean="0">
                <a:solidFill>
                  <a:prstClr val="black"/>
                </a:solidFill>
              </a:rPr>
              <a:t>&lt;E, 7&gt;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10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5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  <a:sym typeface="Symbol" pitchFamily="18" charset="2"/>
                  </a:rPr>
                  <a:t></a:t>
                </a:r>
                <a:endParaRPr lang="en-US" altLang="ko-KR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Example: SSSP – Parallel BFS in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/>
          <a:lstStyle/>
          <a:p>
            <a:fld id="{A2CB05B2-B40B-4273-A18A-4FB6E84A53C1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5453798"/>
          </a:xfrm>
        </p:spPr>
        <p:txBody>
          <a:bodyPr>
            <a:normAutofit/>
          </a:bodyPr>
          <a:lstStyle/>
          <a:p>
            <a:pPr>
              <a:lnSpc>
                <a:spcPts val="27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altLang="ko-KR" dirty="0" smtClean="0"/>
              <a:t>Reduce output: &lt;node ID, &lt;dist, </a:t>
            </a:r>
            <a:r>
              <a:rPr lang="en-US" altLang="ko-KR" dirty="0" err="1" smtClean="0"/>
              <a:t>adj</a:t>
            </a:r>
            <a:r>
              <a:rPr lang="en-US" altLang="ko-KR" dirty="0" smtClean="0"/>
              <a:t> list&gt;&gt;</a:t>
            </a:r>
            <a:br>
              <a:rPr lang="en-US" altLang="ko-KR" dirty="0" smtClean="0"/>
            </a:br>
            <a:r>
              <a:rPr lang="en-US" altLang="ko-KR" dirty="0" smtClean="0"/>
              <a:t>= Map input for next iteration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&lt;A, &lt;0, &lt;(B, 10), (D, 5)&gt;&gt;&gt;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&lt;B, &lt;8, &lt;(C, 1), (D,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&lt;C, &lt;11, &lt;(E, 4)&gt;&gt;&gt;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&lt;D, &lt;5, &lt;(B, 3), (C, 9), (E, 2)&gt;&gt;&gt;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sz="1800" dirty="0" smtClean="0"/>
              <a:t>&lt;E, &lt;7, &lt;(A, 7), (C, 6)&gt;&gt;&gt;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r>
              <a:rPr lang="en-US" altLang="ko-KR" dirty="0" smtClean="0"/>
              <a:t>	… the rest omitted …</a:t>
            </a:r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  <a:p>
            <a:pPr>
              <a:spcBef>
                <a:spcPts val="500"/>
              </a:spcBef>
              <a:spcAft>
                <a:spcPts val="500"/>
              </a:spcAft>
              <a:buNone/>
            </a:pPr>
            <a:endParaRPr lang="en-US" altLang="ko-KR" sz="1800" dirty="0" smtClean="0"/>
          </a:p>
        </p:txBody>
      </p:sp>
      <p:grpSp>
        <p:nvGrpSpPr>
          <p:cNvPr id="3" name="그룹 36"/>
          <p:cNvGrpSpPr/>
          <p:nvPr/>
        </p:nvGrpSpPr>
        <p:grpSpPr>
          <a:xfrm>
            <a:off x="4083496" y="1124744"/>
            <a:ext cx="4808984" cy="4176464"/>
            <a:chOff x="3851920" y="1412776"/>
            <a:chExt cx="4953000" cy="4473788"/>
          </a:xfrm>
        </p:grpSpPr>
        <p:grpSp>
          <p:nvGrpSpPr>
            <p:cNvPr id="5" name="그룹 30"/>
            <p:cNvGrpSpPr/>
            <p:nvPr/>
          </p:nvGrpSpPr>
          <p:grpSpPr>
            <a:xfrm>
              <a:off x="3851920" y="1772816"/>
              <a:ext cx="4953000" cy="3733800"/>
              <a:chOff x="1523256" y="2204864"/>
              <a:chExt cx="4953000" cy="3733800"/>
            </a:xfrm>
          </p:grpSpPr>
          <p:sp>
            <p:nvSpPr>
              <p:cNvPr id="44" name="Oval 5"/>
              <p:cNvSpPr>
                <a:spLocks noChangeArrowheads="1"/>
              </p:cNvSpPr>
              <p:nvPr/>
            </p:nvSpPr>
            <p:spPr bwMode="auto">
              <a:xfrm>
                <a:off x="1523256" y="3576464"/>
                <a:ext cx="838200" cy="838200"/>
              </a:xfrm>
              <a:prstGeom prst="ellipse">
                <a:avLst/>
              </a:prstGeom>
              <a:solidFill>
                <a:schemeClr val="accent1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altLang="ko-KR">
                    <a:ea typeface="굴림" charset="-127"/>
                  </a:rPr>
                  <a:t>0</a:t>
                </a:r>
              </a:p>
            </p:txBody>
          </p:sp>
          <p:sp>
            <p:nvSpPr>
              <p:cNvPr id="45" name="Oval 6"/>
              <p:cNvSpPr/>
              <p:nvPr/>
            </p:nvSpPr>
            <p:spPr bwMode="auto">
              <a:xfrm>
                <a:off x="32758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8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6" name="Oval 7"/>
              <p:cNvSpPr/>
              <p:nvPr/>
            </p:nvSpPr>
            <p:spPr bwMode="auto">
              <a:xfrm>
                <a:off x="32758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5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7" name="Oval 21"/>
              <p:cNvSpPr/>
              <p:nvPr/>
            </p:nvSpPr>
            <p:spPr bwMode="auto">
              <a:xfrm>
                <a:off x="5638056" y="22048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11</a:t>
                </a:r>
                <a:endParaRPr lang="en-US" altLang="ko-KR" dirty="0">
                  <a:ea typeface="굴림" charset="-127"/>
                </a:endParaRPr>
              </a:p>
            </p:txBody>
          </p:sp>
          <p:sp>
            <p:nvSpPr>
              <p:cNvPr id="48" name="Oval 22"/>
              <p:cNvSpPr/>
              <p:nvPr/>
            </p:nvSpPr>
            <p:spPr bwMode="auto">
              <a:xfrm>
                <a:off x="5638056" y="5100464"/>
                <a:ext cx="838200" cy="8382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/>
                <a:r>
                  <a:rPr lang="en-US" altLang="ko-KR" dirty="0" smtClean="0">
                    <a:ea typeface="굴림" charset="-127"/>
                    <a:sym typeface="Symbol" pitchFamily="18" charset="2"/>
                  </a:rPr>
                  <a:t>7</a:t>
                </a:r>
                <a:endParaRPr lang="en-US" altLang="ko-KR" dirty="0">
                  <a:ea typeface="굴림" charset="-127"/>
                </a:endParaRPr>
              </a:p>
            </p:txBody>
          </p:sp>
          <p:cxnSp>
            <p:nvCxnSpPr>
              <p:cNvPr id="49" name="Straight Arrow Connector 77"/>
              <p:cNvCxnSpPr>
                <a:cxnSpLocks noChangeShapeType="1"/>
              </p:cNvCxnSpPr>
              <p:nvPr/>
            </p:nvCxnSpPr>
            <p:spPr bwMode="auto">
              <a:xfrm>
                <a:off x="2361456" y="43384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0" name="Straight Arrow Connector 78"/>
              <p:cNvCxnSpPr>
                <a:cxnSpLocks noChangeShapeType="1"/>
              </p:cNvCxnSpPr>
              <p:nvPr/>
            </p:nvCxnSpPr>
            <p:spPr bwMode="auto">
              <a:xfrm flipV="1">
                <a:off x="2361456" y="2890664"/>
                <a:ext cx="914400" cy="838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1" name="Straight Arrow Connector 79"/>
              <p:cNvCxnSpPr>
                <a:cxnSpLocks noChangeShapeType="1"/>
              </p:cNvCxnSpPr>
              <p:nvPr/>
            </p:nvCxnSpPr>
            <p:spPr bwMode="auto">
              <a:xfrm>
                <a:off x="4190256" y="5557664"/>
                <a:ext cx="13716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2" name="Straight Arrow Connector 82"/>
              <p:cNvCxnSpPr>
                <a:cxnSpLocks noChangeShapeType="1"/>
              </p:cNvCxnSpPr>
              <p:nvPr/>
            </p:nvCxnSpPr>
            <p:spPr bwMode="auto">
              <a:xfrm>
                <a:off x="4190256" y="2660477"/>
                <a:ext cx="13716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3" name="Straight Arrow Connector 83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3847356" y="3385964"/>
                <a:ext cx="2133600" cy="1600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4" name="Straight Arrow Connector 85"/>
              <p:cNvCxnSpPr>
                <a:cxnSpLocks noChangeShapeType="1"/>
              </p:cNvCxnSpPr>
              <p:nvPr/>
            </p:nvCxnSpPr>
            <p:spPr bwMode="auto">
              <a:xfrm rot="10800000">
                <a:off x="2437656" y="4033664"/>
                <a:ext cx="3200400" cy="1219200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5" name="Straight Arrow Connector 87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28956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6" name="Straight Arrow Connector 89"/>
              <p:cNvCxnSpPr>
                <a:cxnSpLocks noChangeShapeType="1"/>
              </p:cNvCxnSpPr>
              <p:nvPr/>
            </p:nvCxnSpPr>
            <p:spPr bwMode="auto">
              <a:xfrm rot="16200000" flipH="1">
                <a:off x="25130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7" name="Straight Arrow Connector 90"/>
              <p:cNvCxnSpPr>
                <a:cxnSpLocks noChangeShapeType="1"/>
              </p:cNvCxnSpPr>
              <p:nvPr/>
            </p:nvCxnSpPr>
            <p:spPr bwMode="auto">
              <a:xfrm rot="5400000" flipH="1" flipV="1">
                <a:off x="5257850" y="4110658"/>
                <a:ext cx="1981200" cy="1588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58" name="Straight Arrow Connector 91"/>
              <p:cNvCxnSpPr>
                <a:cxnSpLocks noChangeShapeType="1"/>
              </p:cNvCxnSpPr>
              <p:nvPr/>
            </p:nvCxnSpPr>
            <p:spPr bwMode="auto">
              <a:xfrm rot="16200000" flipH="1">
                <a:off x="4875263" y="4109070"/>
                <a:ext cx="1981200" cy="1587"/>
              </a:xfrm>
              <a:prstGeom prst="straightConnector1">
                <a:avLst/>
              </a:prstGeom>
              <a:noFill/>
              <a:ln w="9525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sp>
            <p:nvSpPr>
              <p:cNvPr id="59" name="TextBox 17"/>
              <p:cNvSpPr txBox="1">
                <a:spLocks noChangeArrowheads="1"/>
              </p:cNvSpPr>
              <p:nvPr/>
            </p:nvSpPr>
            <p:spPr bwMode="auto">
              <a:xfrm>
                <a:off x="2513856" y="3043064"/>
                <a:ext cx="4127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10</a:t>
                </a:r>
              </a:p>
            </p:txBody>
          </p:sp>
          <p:sp>
            <p:nvSpPr>
              <p:cNvPr id="60" name="TextBox 18"/>
              <p:cNvSpPr txBox="1">
                <a:spLocks noChangeArrowheads="1"/>
              </p:cNvSpPr>
              <p:nvPr/>
            </p:nvSpPr>
            <p:spPr bwMode="auto">
              <a:xfrm>
                <a:off x="2520206" y="46861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5</a:t>
                </a:r>
              </a:p>
            </p:txBody>
          </p:sp>
          <p:sp>
            <p:nvSpPr>
              <p:cNvPr id="61" name="TextBox 19"/>
              <p:cNvSpPr txBox="1">
                <a:spLocks noChangeArrowheads="1"/>
              </p:cNvSpPr>
              <p:nvPr/>
            </p:nvSpPr>
            <p:spPr bwMode="auto">
              <a:xfrm>
                <a:off x="32822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 dirty="0">
                    <a:ea typeface="굴림" charset="-127"/>
                  </a:rPr>
                  <a:t>2</a:t>
                </a:r>
              </a:p>
            </p:txBody>
          </p:sp>
          <p:sp>
            <p:nvSpPr>
              <p:cNvPr id="62" name="TextBox 20"/>
              <p:cNvSpPr txBox="1">
                <a:spLocks noChangeArrowheads="1"/>
              </p:cNvSpPr>
              <p:nvPr/>
            </p:nvSpPr>
            <p:spPr bwMode="auto">
              <a:xfrm>
                <a:off x="380925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3</a:t>
                </a:r>
              </a:p>
            </p:txBody>
          </p:sp>
          <p:sp>
            <p:nvSpPr>
              <p:cNvPr id="63" name="TextBox 23"/>
              <p:cNvSpPr txBox="1">
                <a:spLocks noChangeArrowheads="1"/>
              </p:cNvSpPr>
              <p:nvPr/>
            </p:nvSpPr>
            <p:spPr bwMode="auto">
              <a:xfrm>
                <a:off x="4647456" y="55243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2</a:t>
                </a:r>
              </a:p>
            </p:txBody>
          </p:sp>
          <p:sp>
            <p:nvSpPr>
              <p:cNvPr id="64" name="TextBox 24"/>
              <p:cNvSpPr txBox="1">
                <a:spLocks noChangeArrowheads="1"/>
              </p:cNvSpPr>
              <p:nvPr/>
            </p:nvSpPr>
            <p:spPr bwMode="auto">
              <a:xfrm>
                <a:off x="4647456" y="23572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1</a:t>
                </a:r>
              </a:p>
            </p:txBody>
          </p:sp>
          <p:sp>
            <p:nvSpPr>
              <p:cNvPr id="65" name="TextBox 25"/>
              <p:cNvSpPr txBox="1">
                <a:spLocks noChangeArrowheads="1"/>
              </p:cNvSpPr>
              <p:nvPr/>
            </p:nvSpPr>
            <p:spPr bwMode="auto">
              <a:xfrm>
                <a:off x="4799856" y="3771727"/>
                <a:ext cx="298450" cy="3381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9</a:t>
                </a:r>
              </a:p>
            </p:txBody>
          </p:sp>
          <p:sp>
            <p:nvSpPr>
              <p:cNvPr id="66" name="TextBox 26"/>
              <p:cNvSpPr txBox="1">
                <a:spLocks noChangeArrowheads="1"/>
              </p:cNvSpPr>
              <p:nvPr/>
            </p:nvSpPr>
            <p:spPr bwMode="auto">
              <a:xfrm>
                <a:off x="4952256" y="47194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7</a:t>
                </a:r>
              </a:p>
            </p:txBody>
          </p:sp>
          <p:sp>
            <p:nvSpPr>
              <p:cNvPr id="67" name="TextBox 27"/>
              <p:cNvSpPr txBox="1">
                <a:spLocks noChangeArrowheads="1"/>
              </p:cNvSpPr>
              <p:nvPr/>
            </p:nvSpPr>
            <p:spPr bwMode="auto">
              <a:xfrm>
                <a:off x="56444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4</a:t>
                </a:r>
              </a:p>
            </p:txBody>
          </p:sp>
          <p:sp>
            <p:nvSpPr>
              <p:cNvPr id="68" name="TextBox 28"/>
              <p:cNvSpPr txBox="1">
                <a:spLocks noChangeArrowheads="1"/>
              </p:cNvSpPr>
              <p:nvPr/>
            </p:nvSpPr>
            <p:spPr bwMode="auto">
              <a:xfrm>
                <a:off x="6177806" y="3805064"/>
                <a:ext cx="298450" cy="3381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ko-KR" b="0">
                    <a:ea typeface="굴림" charset="-127"/>
                  </a:rPr>
                  <a:t>6</a:t>
                </a:r>
              </a:p>
            </p:txBody>
          </p:sp>
        </p:grpSp>
        <p:sp>
          <p:nvSpPr>
            <p:cNvPr id="39" name="TextBox 19"/>
            <p:cNvSpPr txBox="1">
              <a:spLocks noChangeArrowheads="1"/>
            </p:cNvSpPr>
            <p:nvPr/>
          </p:nvSpPr>
          <p:spPr bwMode="auto">
            <a:xfrm>
              <a:off x="4108584" y="2812296"/>
              <a:ext cx="33695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A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0" name="TextBox 19"/>
            <p:cNvSpPr txBox="1">
              <a:spLocks noChangeArrowheads="1"/>
            </p:cNvSpPr>
            <p:nvPr/>
          </p:nvSpPr>
          <p:spPr bwMode="auto">
            <a:xfrm>
              <a:off x="5868144" y="1412776"/>
              <a:ext cx="31931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B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1" name="TextBox 19"/>
            <p:cNvSpPr txBox="1">
              <a:spLocks noChangeArrowheads="1"/>
            </p:cNvSpPr>
            <p:nvPr/>
          </p:nvSpPr>
          <p:spPr bwMode="auto">
            <a:xfrm>
              <a:off x="8244408" y="1412776"/>
              <a:ext cx="3305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C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5868144" y="5517232"/>
              <a:ext cx="34977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b="0" dirty="0" smtClean="0">
                  <a:ea typeface="굴림" charset="-127"/>
                </a:rPr>
                <a:t>D</a:t>
              </a:r>
              <a:endParaRPr lang="en-US" altLang="ko-KR" b="0" dirty="0">
                <a:ea typeface="굴림" charset="-127"/>
              </a:endParaRPr>
            </a:p>
          </p:txBody>
        </p:sp>
        <p:sp>
          <p:nvSpPr>
            <p:cNvPr id="43" name="TextBox 19"/>
            <p:cNvSpPr txBox="1">
              <a:spLocks noChangeArrowheads="1"/>
            </p:cNvSpPr>
            <p:nvPr/>
          </p:nvSpPr>
          <p:spPr bwMode="auto">
            <a:xfrm>
              <a:off x="8244408" y="5517232"/>
              <a:ext cx="3032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dirty="0" smtClean="0">
                  <a:ea typeface="굴림" charset="-127"/>
                </a:rPr>
                <a:t>E</a:t>
              </a:r>
              <a:endParaRPr lang="en-US" altLang="ko-KR" b="0" dirty="0">
                <a:ea typeface="굴림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2915816" y="1844824"/>
            <a:ext cx="22533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Corbel" pitchFamily="34" charset="0"/>
              </a:rPr>
              <a:t>Flushed to DFS!!</a:t>
            </a:r>
            <a:endParaRPr lang="ko-KR" altLang="en-US" sz="2400" dirty="0">
              <a:solidFill>
                <a:srgbClr val="FF0000"/>
              </a:solidFill>
              <a:latin typeface="Corbe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(equal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r>
              <a:rPr lang="en-US" dirty="0" smtClean="0"/>
              <a:t>Now answer the question...</a:t>
            </a:r>
          </a:p>
          <a:p>
            <a:pPr lvl="1"/>
            <a:r>
              <a:rPr lang="en-US" dirty="0" smtClean="0"/>
              <a:t>Six degrees of separation?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59039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Comparison to Dijkstra</a:t>
            </a:r>
          </a:p>
        </p:txBody>
      </p:sp>
      <p:sp>
        <p:nvSpPr>
          <p:cNvPr id="9625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Dijkstra’s</a:t>
            </a:r>
            <a:r>
              <a:rPr lang="en-GB" dirty="0" smtClean="0"/>
              <a:t> algorithm is more efficient </a:t>
            </a:r>
          </a:p>
          <a:p>
            <a:pPr lvl="1"/>
            <a:r>
              <a:rPr lang="en-GB" dirty="0" smtClean="0"/>
              <a:t>At each step, only pursues edges from minimum-cost path inside frontier</a:t>
            </a:r>
          </a:p>
          <a:p>
            <a:r>
              <a:rPr lang="en-GB" dirty="0" smtClean="0"/>
              <a:t>MapReduce explores all paths in parallel</a:t>
            </a:r>
          </a:p>
          <a:p>
            <a:pPr lvl="1"/>
            <a:r>
              <a:rPr lang="en-GB" dirty="0" smtClean="0"/>
              <a:t>Lots of “waste”</a:t>
            </a:r>
          </a:p>
          <a:p>
            <a:pPr lvl="1"/>
            <a:r>
              <a:rPr lang="en-GB" dirty="0" smtClean="0"/>
              <a:t>Useful work is only done at the “frontier”</a:t>
            </a:r>
          </a:p>
          <a:p>
            <a:r>
              <a:rPr lang="en-GB" dirty="0" smtClean="0"/>
              <a:t>Why can’t we do better using MapReduce?</a:t>
            </a:r>
          </a:p>
        </p:txBody>
      </p:sp>
    </p:spTree>
    <p:extLst>
      <p:ext uri="{BB962C8B-B14F-4D97-AF65-F5344CB8AC3E}">
        <p14:creationId xmlns="" xmlns:p14="http://schemas.microsoft.com/office/powerpoint/2010/main" val="26709567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59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Single Source: Weighted Edges</a:t>
            </a:r>
          </a:p>
        </p:txBody>
      </p:sp>
      <p:sp>
        <p:nvSpPr>
          <p:cNvPr id="9523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Now add positive weights to the edges</a:t>
            </a:r>
          </a:p>
          <a:p>
            <a:pPr lvl="1"/>
            <a:r>
              <a:rPr lang="en-GB" dirty="0" smtClean="0"/>
              <a:t>Why can’t edge weights be negative?</a:t>
            </a:r>
          </a:p>
          <a:p>
            <a:r>
              <a:rPr lang="en-GB" dirty="0" smtClean="0"/>
              <a:t>Simple change: add weight </a:t>
            </a:r>
            <a:r>
              <a:rPr lang="en-GB" i="1" dirty="0" smtClean="0"/>
              <a:t>w</a:t>
            </a:r>
            <a:r>
              <a:rPr lang="en-GB" dirty="0" smtClean="0"/>
              <a:t> for each edge in adjacency list</a:t>
            </a:r>
          </a:p>
          <a:p>
            <a:pPr lvl="1"/>
            <a:r>
              <a:rPr lang="en-GB" dirty="0" smtClean="0"/>
              <a:t>In mapper,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</a:t>
            </a:r>
            <a:r>
              <a:rPr lang="en-GB" i="1" dirty="0" err="1" smtClean="0"/>
              <a:t>w</a:t>
            </a:r>
            <a:r>
              <a:rPr lang="en-GB" i="1" baseline="-25000" dirty="0" err="1" smtClean="0"/>
              <a:t>p</a:t>
            </a:r>
            <a:r>
              <a:rPr lang="en-GB" dirty="0" smtClean="0"/>
              <a:t>) instead of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</a:t>
            </a:r>
            <a:r>
              <a:rPr lang="en-GB" dirty="0" smtClean="0"/>
              <a:t> + 1) for each node </a:t>
            </a:r>
            <a:r>
              <a:rPr lang="en-GB" i="1" dirty="0" smtClean="0"/>
              <a:t>m</a:t>
            </a:r>
          </a:p>
          <a:p>
            <a:r>
              <a:rPr lang="en-GB" dirty="0" smtClean="0"/>
              <a:t>That’s it?</a:t>
            </a:r>
          </a:p>
        </p:txBody>
      </p:sp>
    </p:spTree>
    <p:extLst>
      <p:ext uri="{BB962C8B-B14F-4D97-AF65-F5344CB8AC3E}">
        <p14:creationId xmlns="" xmlns:p14="http://schemas.microsoft.com/office/powerpoint/2010/main" val="511965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517061">
            <a:off x="3871943" y="2531797"/>
            <a:ext cx="1659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98569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Complexities</a:t>
            </a:r>
            <a:endParaRPr lang="en-US" dirty="0"/>
          </a:p>
        </p:txBody>
      </p:sp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066533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348249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wd_in_HK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832" y="1"/>
            <a:ext cx="10314432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3200" y="4305300"/>
            <a:ext cx="5943600" cy="1028700"/>
          </a:xfrm>
        </p:spPr>
        <p:txBody>
          <a:bodyPr/>
          <a:lstStyle/>
          <a:p>
            <a:r>
              <a:rPr lang="en-US" dirty="0" smtClean="0"/>
              <a:t>Application: Social Search</a:t>
            </a:r>
            <a:endParaRPr lang="en-US" dirty="0"/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(Crowd)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723941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Search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searching, how to rank friends named “John”?</a:t>
            </a:r>
          </a:p>
          <a:p>
            <a:pPr lvl="1"/>
            <a:r>
              <a:rPr lang="en-US" dirty="0" smtClean="0"/>
              <a:t>Assume undirected graphs</a:t>
            </a:r>
          </a:p>
          <a:p>
            <a:pPr lvl="1"/>
            <a:r>
              <a:rPr lang="en-US" dirty="0" smtClean="0"/>
              <a:t>Rank matches by distance to user</a:t>
            </a:r>
          </a:p>
          <a:p>
            <a:r>
              <a:rPr lang="en-US" dirty="0" smtClean="0"/>
              <a:t>Naïve implementations:</a:t>
            </a:r>
          </a:p>
          <a:p>
            <a:pPr lvl="1"/>
            <a:r>
              <a:rPr lang="en-US" dirty="0" err="1" smtClean="0"/>
              <a:t>Precompute</a:t>
            </a:r>
            <a:r>
              <a:rPr lang="en-US" dirty="0" smtClean="0"/>
              <a:t> all-pairs distances</a:t>
            </a:r>
          </a:p>
          <a:p>
            <a:pPr lvl="1"/>
            <a:r>
              <a:rPr lang="en-US" dirty="0" smtClean="0"/>
              <a:t>Compute distances at query time</a:t>
            </a:r>
          </a:p>
          <a:p>
            <a:r>
              <a:rPr lang="en-US" dirty="0" smtClean="0"/>
              <a:t>Can we do better?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72458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="" xmlns:p14="http://schemas.microsoft.com/office/powerpoint/2010/main" val="33178498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All-Pairs?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Floyd-</a:t>
            </a:r>
            <a:r>
              <a:rPr lang="en-US" dirty="0" err="1"/>
              <a:t>Warshall</a:t>
            </a:r>
            <a:r>
              <a:rPr lang="en-US" dirty="0"/>
              <a:t> </a:t>
            </a:r>
            <a:r>
              <a:rPr lang="en-US" dirty="0" smtClean="0"/>
              <a:t>Algorithm: difficult to MapReduce-</a:t>
            </a:r>
            <a:r>
              <a:rPr lang="en-US" dirty="0" err="1" smtClean="0"/>
              <a:t>ify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Multiple-source shortest paths in MapReduce: run multiple parallel BFS </a:t>
            </a:r>
            <a:r>
              <a:rPr lang="en-US" i="1" dirty="0" smtClean="0"/>
              <a:t>simultaneously</a:t>
            </a:r>
          </a:p>
          <a:p>
            <a:pPr lvl="1"/>
            <a:r>
              <a:rPr lang="en-US" dirty="0" smtClean="0"/>
              <a:t>Assume source nodes {</a:t>
            </a:r>
            <a:r>
              <a:rPr lang="en-US" i="1" dirty="0" smtClean="0"/>
              <a:t>s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s</a:t>
            </a:r>
            <a:r>
              <a:rPr lang="en-US" i="1" baseline="-25000" dirty="0" smtClean="0"/>
              <a:t>1</a:t>
            </a:r>
            <a:r>
              <a:rPr lang="en-US" dirty="0" smtClean="0"/>
              <a:t>, … </a:t>
            </a:r>
            <a:r>
              <a:rPr lang="en-US" i="1" dirty="0" smtClean="0"/>
              <a:t>s</a:t>
            </a:r>
            <a:r>
              <a:rPr lang="en-US" i="1" baseline="-25000" dirty="0" smtClean="0"/>
              <a:t>n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Instead of emitting a single distance, emit an array of distances, with respect to each source</a:t>
            </a:r>
          </a:p>
          <a:p>
            <a:pPr lvl="1"/>
            <a:r>
              <a:rPr lang="en-US" dirty="0" smtClean="0"/>
              <a:t>Reducer selects minimum for each element in array</a:t>
            </a:r>
          </a:p>
          <a:p>
            <a:r>
              <a:rPr lang="en-US" dirty="0" smtClean="0"/>
              <a:t>Does this scale?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149901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Landmark Approach (aka sketches)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i="1" dirty="0" smtClean="0"/>
              <a:t>n</a:t>
            </a:r>
            <a:r>
              <a:rPr lang="en-US" dirty="0" smtClean="0"/>
              <a:t> seeds </a:t>
            </a:r>
            <a:r>
              <a:rPr lang="en-US" dirty="0" smtClean="0">
                <a:solidFill>
                  <a:srgbClr val="000000"/>
                </a:solidFill>
              </a:rPr>
              <a:t>{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0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…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Compute distances from seeds to every node: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we conclude about distances?</a:t>
            </a:r>
          </a:p>
          <a:p>
            <a:pPr lvl="1"/>
            <a:r>
              <a:rPr lang="en-US" dirty="0" smtClean="0"/>
              <a:t>Insight: landmarks bound the maximum path length</a:t>
            </a:r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How to more tightly bound distances</a:t>
            </a:r>
          </a:p>
          <a:p>
            <a:pPr lvl="1"/>
            <a:r>
              <a:rPr lang="en-US" dirty="0" smtClean="0"/>
              <a:t>How to select landmarks (random isn’t the best…)</a:t>
            </a:r>
          </a:p>
          <a:p>
            <a:r>
              <a:rPr lang="en-US" dirty="0" smtClean="0"/>
              <a:t>Use multi-source parallel BFS implementation in MapReduce!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133600"/>
            <a:ext cx="1469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	=	[2, 1,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 	=	[1, 1, 2]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	=	[4, 3,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	=	[1, 2, 4]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23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itle 6"/>
          <p:cNvSpPr txBox="1">
            <a:spLocks/>
          </p:cNvSpPr>
          <p:nvPr/>
        </p:nvSpPr>
        <p:spPr>
          <a:xfrm>
            <a:off x="6667500" y="5334000"/>
            <a:ext cx="24384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&lt;pause/&gt;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858129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Generic recipe:</a:t>
            </a:r>
          </a:p>
          <a:p>
            <a:pPr lvl="1"/>
            <a:r>
              <a:rPr lang="en-GB" dirty="0" smtClean="0"/>
              <a:t>Represent graphs as adjacency lists</a:t>
            </a:r>
          </a:p>
          <a:p>
            <a:pPr lvl="1"/>
            <a:r>
              <a:rPr lang="en-GB" dirty="0" smtClean="0"/>
              <a:t>Perform local computations in mapper</a:t>
            </a:r>
          </a:p>
          <a:p>
            <a:pPr lvl="1"/>
            <a:r>
              <a:rPr lang="en-GB" dirty="0" smtClean="0"/>
              <a:t>Pass along partial results via </a:t>
            </a:r>
            <a:r>
              <a:rPr lang="en-GB" dirty="0" err="1" smtClean="0"/>
              <a:t>outlinks</a:t>
            </a:r>
            <a:r>
              <a:rPr lang="en-GB" dirty="0" smtClean="0"/>
              <a:t>, keyed by destination node</a:t>
            </a:r>
          </a:p>
          <a:p>
            <a:pPr lvl="1"/>
            <a:r>
              <a:rPr lang="en-GB" dirty="0" smtClean="0"/>
              <a:t>Perform aggregation in reducer on </a:t>
            </a:r>
            <a:r>
              <a:rPr lang="en-GB" dirty="0" err="1" smtClean="0"/>
              <a:t>inlinks</a:t>
            </a:r>
            <a:r>
              <a:rPr lang="en-GB" dirty="0" smtClean="0"/>
              <a:t> to a node</a:t>
            </a:r>
          </a:p>
          <a:p>
            <a:pPr lvl="1"/>
            <a:r>
              <a:rPr lang="en-GB" dirty="0" smtClean="0"/>
              <a:t>Iterate until convergence: controlled by external “driver”</a:t>
            </a:r>
          </a:p>
          <a:p>
            <a:pPr lvl="1"/>
            <a:r>
              <a:rPr lang="en-GB" dirty="0" smtClean="0"/>
              <a:t>Don’t forget to pass the graph structure between iterations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964010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Random Walks Over the Web</a:t>
            </a:r>
          </a:p>
        </p:txBody>
      </p:sp>
      <p:sp>
        <p:nvSpPr>
          <p:cNvPr id="98307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Random surfer model:</a:t>
            </a:r>
          </a:p>
          <a:p>
            <a:pPr lvl="1"/>
            <a:r>
              <a:rPr lang="en-GB" dirty="0" smtClean="0"/>
              <a:t>User starts at a random Web page</a:t>
            </a:r>
          </a:p>
          <a:p>
            <a:pPr lvl="1"/>
            <a:r>
              <a:rPr lang="en-GB" dirty="0" smtClean="0"/>
              <a:t>User randomly clicks on links, surfing from page to page</a:t>
            </a:r>
          </a:p>
          <a:p>
            <a:r>
              <a:rPr lang="en-GB" dirty="0" err="1" smtClean="0"/>
              <a:t>PageRank</a:t>
            </a:r>
            <a:endParaRPr lang="en-GB" dirty="0" smtClean="0"/>
          </a:p>
          <a:p>
            <a:pPr lvl="1"/>
            <a:r>
              <a:rPr lang="en-GB" dirty="0" smtClean="0"/>
              <a:t>Characterizes the amount of time spent on any given page</a:t>
            </a:r>
          </a:p>
          <a:p>
            <a:pPr lvl="1"/>
            <a:r>
              <a:rPr lang="en-GB" dirty="0" smtClean="0"/>
              <a:t>Mathematically, a probability distribution over pages</a:t>
            </a:r>
          </a:p>
          <a:p>
            <a:r>
              <a:rPr lang="en-GB" dirty="0" err="1" smtClean="0"/>
              <a:t>PageRank</a:t>
            </a:r>
            <a:r>
              <a:rPr lang="en-GB" dirty="0" smtClean="0"/>
              <a:t> captures notions of page importance</a:t>
            </a:r>
          </a:p>
          <a:p>
            <a:pPr lvl="1"/>
            <a:r>
              <a:rPr lang="en-GB" dirty="0" smtClean="0"/>
              <a:t>Correspondence to human intuition?</a:t>
            </a:r>
          </a:p>
          <a:p>
            <a:pPr lvl="1"/>
            <a:r>
              <a:rPr lang="en-GB" dirty="0" smtClean="0"/>
              <a:t>One of thousands of features used in web search (query-independent)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="" xmlns:p14="http://schemas.microsoft.com/office/powerpoint/2010/main" val="21822159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 smtClean="0"/>
              <a:t>Given page </a:t>
            </a:r>
            <a:r>
              <a:rPr lang="en-US" i="1" dirty="0" smtClean="0"/>
              <a:t>x</a:t>
            </a:r>
            <a:r>
              <a:rPr lang="en-US" dirty="0" smtClean="0"/>
              <a:t> with </a:t>
            </a:r>
            <a:r>
              <a:rPr lang="en-US" dirty="0" err="1" smtClean="0"/>
              <a:t>inlinks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i="1" baseline="-25000" dirty="0" smtClean="0"/>
              <a:t>1</a:t>
            </a:r>
            <a:r>
              <a:rPr lang="en-US" i="1" dirty="0" smtClean="0"/>
              <a:t>…</a:t>
            </a:r>
            <a:r>
              <a:rPr lang="en-US" i="1" dirty="0" err="1" smtClean="0"/>
              <a:t>t</a:t>
            </a:r>
            <a:r>
              <a:rPr lang="en-US" i="1" baseline="-25000" dirty="0" err="1" smtClean="0"/>
              <a:t>n</a:t>
            </a:r>
            <a:r>
              <a:rPr lang="en-US" dirty="0" smtClean="0"/>
              <a:t>, where</a:t>
            </a:r>
          </a:p>
          <a:p>
            <a:pPr lvl="1"/>
            <a:r>
              <a:rPr lang="en-US" i="1" dirty="0" smtClean="0"/>
              <a:t>C(t)</a:t>
            </a:r>
            <a:r>
              <a:rPr lang="en-US" dirty="0" smtClean="0"/>
              <a:t> is the out-degree of </a:t>
            </a:r>
            <a:r>
              <a:rPr lang="en-US" i="1" dirty="0" smtClean="0"/>
              <a:t>t</a:t>
            </a:r>
          </a:p>
          <a:p>
            <a:pPr lvl="1"/>
            <a:r>
              <a:rPr lang="en-US" i="1" dirty="0" smtClean="0">
                <a:sym typeface="Symbol" pitchFamily="18" charset="2"/>
              </a:rPr>
              <a:t></a:t>
            </a:r>
            <a:r>
              <a:rPr lang="en-US" dirty="0" smtClean="0"/>
              <a:t> is probability of random jump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total number of nodes in the graph</a:t>
            </a:r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PageRank: Defined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2895600"/>
            <a:ext cx="4239895" cy="6915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956801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PageRank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PageRank</a:t>
            </a:r>
            <a:endParaRPr lang="en-US" dirty="0" smtClean="0"/>
          </a:p>
          <a:p>
            <a:pPr lvl="1"/>
            <a:r>
              <a:rPr lang="en-US" dirty="0" smtClean="0"/>
              <a:t>Can be computed iteratively</a:t>
            </a:r>
          </a:p>
          <a:p>
            <a:pPr lvl="1"/>
            <a:r>
              <a:rPr lang="en-US" dirty="0" smtClean="0"/>
              <a:t>Effects at each iteration are local</a:t>
            </a:r>
          </a:p>
          <a:p>
            <a:r>
              <a:rPr lang="en-US" dirty="0" smtClean="0"/>
              <a:t>Sketch of algorithm:</a:t>
            </a:r>
          </a:p>
          <a:p>
            <a:pPr lvl="1"/>
            <a:r>
              <a:rPr lang="en-US" dirty="0" smtClean="0"/>
              <a:t>Start with seed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Each page distributes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“credit” to all pages it links to</a:t>
            </a:r>
          </a:p>
          <a:p>
            <a:pPr lvl="1"/>
            <a:r>
              <a:rPr lang="en-US" dirty="0" smtClean="0"/>
              <a:t>Each target page adds up “credit” from multiple in-bound links to compute </a:t>
            </a:r>
            <a:r>
              <a:rPr lang="en-US" i="1" dirty="0" smtClean="0"/>
              <a:t>PR</a:t>
            </a:r>
            <a:r>
              <a:rPr lang="en-US" i="1" baseline="-25000" dirty="0" smtClean="0"/>
              <a:t>i+1</a:t>
            </a:r>
          </a:p>
          <a:p>
            <a:pPr lvl="1"/>
            <a:r>
              <a:rPr lang="en-US" dirty="0" smtClean="0"/>
              <a:t>Iterate until values converge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7040152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tackle the simple case:</a:t>
            </a:r>
          </a:p>
          <a:p>
            <a:pPr lvl="1"/>
            <a:r>
              <a:rPr lang="en-US" dirty="0" smtClean="0"/>
              <a:t>No random jump factor</a:t>
            </a:r>
          </a:p>
          <a:p>
            <a:pPr lvl="1"/>
            <a:r>
              <a:rPr lang="en-US" dirty="0" smtClean="0"/>
              <a:t>No dangling nodes</a:t>
            </a:r>
          </a:p>
          <a:p>
            <a:r>
              <a:rPr lang="en-US" dirty="0" smtClean="0"/>
              <a:t>Then, factor in these complexities…</a:t>
            </a:r>
          </a:p>
          <a:p>
            <a:pPr lvl="1"/>
            <a:r>
              <a:rPr lang="en-US" dirty="0" smtClean="0"/>
              <a:t>Why do we need the random jump?</a:t>
            </a:r>
          </a:p>
          <a:p>
            <a:pPr lvl="1"/>
            <a:r>
              <a:rPr lang="en-US" dirty="0" smtClean="0"/>
              <a:t>Where do dangling nodes come from?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947856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(1)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457532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905332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609932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667332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448132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>
            <a:stCxn id="5" idx="6"/>
            <a:endCxn id="6" idx="2"/>
          </p:cNvCxnSpPr>
          <p:nvPr/>
        </p:nvCxnSpPr>
        <p:spPr>
          <a:xfrm flipV="1">
            <a:off x="1609932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  <a:endCxn id="5" idx="5"/>
          </p:cNvCxnSpPr>
          <p:nvPr/>
        </p:nvCxnSpPr>
        <p:spPr>
          <a:xfrm rot="16200000" flipV="1">
            <a:off x="1778114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4"/>
            <a:endCxn id="7" idx="0"/>
          </p:cNvCxnSpPr>
          <p:nvPr/>
        </p:nvCxnSpPr>
        <p:spPr>
          <a:xfrm rot="16200000" flipH="1">
            <a:off x="1000332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7"/>
            <a:endCxn id="9" idx="3"/>
          </p:cNvCxnSpPr>
          <p:nvPr/>
        </p:nvCxnSpPr>
        <p:spPr>
          <a:xfrm rot="5400000" flipH="1" flipV="1">
            <a:off x="1778114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7"/>
            <a:endCxn id="6" idx="4"/>
          </p:cNvCxnSpPr>
          <p:nvPr/>
        </p:nvCxnSpPr>
        <p:spPr>
          <a:xfrm rot="5400000" flipH="1" flipV="1">
            <a:off x="2349614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8" idx="1"/>
          </p:cNvCxnSpPr>
          <p:nvPr/>
        </p:nvCxnSpPr>
        <p:spPr>
          <a:xfrm rot="16200000" flipH="1">
            <a:off x="2806814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6"/>
            <a:endCxn id="8" idx="2"/>
          </p:cNvCxnSpPr>
          <p:nvPr/>
        </p:nvCxnSpPr>
        <p:spPr>
          <a:xfrm>
            <a:off x="2600532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3"/>
            <a:endCxn id="7" idx="6"/>
          </p:cNvCxnSpPr>
          <p:nvPr/>
        </p:nvCxnSpPr>
        <p:spPr>
          <a:xfrm rot="5400000">
            <a:off x="2486232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76532" y="2895600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64466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43532" y="39624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71932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867857" y="25146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99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28932" y="33044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869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395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7" name="Straight Arrow Connector 26"/>
          <p:cNvCxnSpPr>
            <a:stCxn id="6" idx="3"/>
            <a:endCxn id="9" idx="0"/>
          </p:cNvCxnSpPr>
          <p:nvPr/>
        </p:nvCxnSpPr>
        <p:spPr>
          <a:xfrm rot="5400000">
            <a:off x="2295732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243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58500" y="28194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14732" y="36092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749005" y="3657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596605" y="35052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4696657" y="2514600"/>
            <a:ext cx="3532943" cy="2362200"/>
            <a:chOff x="4696657" y="2590800"/>
            <a:chExt cx="3532943" cy="2362200"/>
          </a:xfrm>
        </p:grpSpPr>
        <p:sp>
          <p:nvSpPr>
            <p:cNvPr id="33" name="Oval 32"/>
            <p:cNvSpPr/>
            <p:nvPr/>
          </p:nvSpPr>
          <p:spPr>
            <a:xfrm>
              <a:off x="5077657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6525457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5230057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7287457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6068257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8" name="Straight Arrow Connector 37"/>
            <p:cNvCxnSpPr>
              <a:stCxn id="33" idx="6"/>
              <a:endCxn id="34" idx="2"/>
            </p:cNvCxnSpPr>
            <p:nvPr/>
          </p:nvCxnSpPr>
          <p:spPr>
            <a:xfrm flipV="1">
              <a:off x="5230057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1"/>
              <a:endCxn id="33" idx="5"/>
            </p:cNvCxnSpPr>
            <p:nvPr/>
          </p:nvCxnSpPr>
          <p:spPr>
            <a:xfrm rot="16200000" flipV="1">
              <a:off x="5398239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3" idx="4"/>
              <a:endCxn id="35" idx="0"/>
            </p:cNvCxnSpPr>
            <p:nvPr/>
          </p:nvCxnSpPr>
          <p:spPr>
            <a:xfrm rot="16200000" flipH="1">
              <a:off x="4620457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5" idx="7"/>
              <a:endCxn id="37" idx="3"/>
            </p:cNvCxnSpPr>
            <p:nvPr/>
          </p:nvCxnSpPr>
          <p:spPr>
            <a:xfrm rot="5400000" flipH="1" flipV="1">
              <a:off x="5398239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7" idx="7"/>
              <a:endCxn id="34" idx="4"/>
            </p:cNvCxnSpPr>
            <p:nvPr/>
          </p:nvCxnSpPr>
          <p:spPr>
            <a:xfrm rot="5400000" flipH="1" flipV="1">
              <a:off x="5969739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4" idx="5"/>
              <a:endCxn id="36" idx="1"/>
            </p:cNvCxnSpPr>
            <p:nvPr/>
          </p:nvCxnSpPr>
          <p:spPr>
            <a:xfrm rot="16200000" flipH="1">
              <a:off x="6426939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7" idx="6"/>
              <a:endCxn id="36" idx="2"/>
            </p:cNvCxnSpPr>
            <p:nvPr/>
          </p:nvCxnSpPr>
          <p:spPr>
            <a:xfrm>
              <a:off x="6220657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36" idx="3"/>
              <a:endCxn id="35" idx="6"/>
            </p:cNvCxnSpPr>
            <p:nvPr/>
          </p:nvCxnSpPr>
          <p:spPr>
            <a:xfrm rot="5400000">
              <a:off x="6106357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696657" y="2971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(0.066)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84591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363657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992057" y="3914001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487982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1" name="Straight Arrow Connector 50"/>
            <p:cNvCxnSpPr>
              <a:stCxn id="34" idx="3"/>
              <a:endCxn id="37" idx="0"/>
            </p:cNvCxnSpPr>
            <p:nvPr/>
          </p:nvCxnSpPr>
          <p:spPr>
            <a:xfrm rot="5400000">
              <a:off x="5915857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838200" y="2450068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1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640294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8" grpId="0"/>
      <p:bldP spid="29" grpId="0"/>
      <p:bldP spid="30" grpId="0"/>
      <p:bldP spid="31" grpId="0"/>
      <p:bldP spid="3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(2)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1447800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895600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600200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657600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438400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3" idx="6"/>
            <a:endCxn id="5" idx="2"/>
          </p:cNvCxnSpPr>
          <p:nvPr/>
        </p:nvCxnSpPr>
        <p:spPr>
          <a:xfrm flipV="1">
            <a:off x="1600200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1"/>
            <a:endCxn id="3" idx="5"/>
          </p:cNvCxnSpPr>
          <p:nvPr/>
        </p:nvCxnSpPr>
        <p:spPr>
          <a:xfrm rot="16200000" flipV="1">
            <a:off x="1768382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3" idx="4"/>
            <a:endCxn id="6" idx="0"/>
          </p:cNvCxnSpPr>
          <p:nvPr/>
        </p:nvCxnSpPr>
        <p:spPr>
          <a:xfrm rot="16200000" flipH="1">
            <a:off x="990600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7"/>
            <a:endCxn id="8" idx="3"/>
          </p:cNvCxnSpPr>
          <p:nvPr/>
        </p:nvCxnSpPr>
        <p:spPr>
          <a:xfrm rot="5400000" flipH="1" flipV="1">
            <a:off x="1768382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7"/>
            <a:endCxn id="5" idx="4"/>
          </p:cNvCxnSpPr>
          <p:nvPr/>
        </p:nvCxnSpPr>
        <p:spPr>
          <a:xfrm rot="5400000" flipH="1" flipV="1">
            <a:off x="2339882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1"/>
          </p:cNvCxnSpPr>
          <p:nvPr/>
        </p:nvCxnSpPr>
        <p:spPr>
          <a:xfrm rot="16200000" flipH="1">
            <a:off x="2797082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7" idx="2"/>
          </p:cNvCxnSpPr>
          <p:nvPr/>
        </p:nvCxnSpPr>
        <p:spPr>
          <a:xfrm>
            <a:off x="2590800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6" idx="6"/>
          </p:cNvCxnSpPr>
          <p:nvPr/>
        </p:nvCxnSpPr>
        <p:spPr>
          <a:xfrm rot="5400000">
            <a:off x="2476500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66800" y="2895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(0.066)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54734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33800" y="39624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62200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58125" y="2514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2600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62873" y="3276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77168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0.3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76600" y="41426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0.166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6" name="Straight Arrow Connector 25"/>
          <p:cNvCxnSpPr>
            <a:stCxn id="5" idx="3"/>
            <a:endCxn id="8" idx="0"/>
          </p:cNvCxnSpPr>
          <p:nvPr/>
        </p:nvCxnSpPr>
        <p:spPr>
          <a:xfrm rot="5400000">
            <a:off x="2286000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58273" y="2895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768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81200" y="36092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39273" y="3657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86873" y="35052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686925" y="2514600"/>
            <a:ext cx="3532943" cy="2362200"/>
            <a:chOff x="4686925" y="2590800"/>
            <a:chExt cx="3532943" cy="2362200"/>
          </a:xfrm>
        </p:grpSpPr>
        <p:sp>
          <p:nvSpPr>
            <p:cNvPr id="32" name="Oval 31"/>
            <p:cNvSpPr/>
            <p:nvPr/>
          </p:nvSpPr>
          <p:spPr>
            <a:xfrm>
              <a:off x="5067925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515725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5220325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7277725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6058525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7" name="Straight Arrow Connector 36"/>
            <p:cNvCxnSpPr>
              <a:stCxn id="32" idx="6"/>
              <a:endCxn id="33" idx="2"/>
            </p:cNvCxnSpPr>
            <p:nvPr/>
          </p:nvCxnSpPr>
          <p:spPr>
            <a:xfrm flipV="1">
              <a:off x="5220325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6" idx="1"/>
              <a:endCxn id="32" idx="5"/>
            </p:cNvCxnSpPr>
            <p:nvPr/>
          </p:nvCxnSpPr>
          <p:spPr>
            <a:xfrm rot="16200000" flipV="1">
              <a:off x="5388507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2" idx="4"/>
              <a:endCxn id="34" idx="0"/>
            </p:cNvCxnSpPr>
            <p:nvPr/>
          </p:nvCxnSpPr>
          <p:spPr>
            <a:xfrm rot="16200000" flipH="1">
              <a:off x="4610725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4" idx="7"/>
              <a:endCxn id="36" idx="3"/>
            </p:cNvCxnSpPr>
            <p:nvPr/>
          </p:nvCxnSpPr>
          <p:spPr>
            <a:xfrm rot="5400000" flipH="1" flipV="1">
              <a:off x="5388507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6" idx="7"/>
              <a:endCxn id="33" idx="4"/>
            </p:cNvCxnSpPr>
            <p:nvPr/>
          </p:nvCxnSpPr>
          <p:spPr>
            <a:xfrm rot="5400000" flipH="1" flipV="1">
              <a:off x="5960007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3" idx="5"/>
              <a:endCxn id="35" idx="1"/>
            </p:cNvCxnSpPr>
            <p:nvPr/>
          </p:nvCxnSpPr>
          <p:spPr>
            <a:xfrm rot="16200000" flipH="1">
              <a:off x="6417207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6" idx="6"/>
              <a:endCxn id="35" idx="2"/>
            </p:cNvCxnSpPr>
            <p:nvPr/>
          </p:nvCxnSpPr>
          <p:spPr>
            <a:xfrm>
              <a:off x="6210925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5" idx="3"/>
              <a:endCxn id="34" idx="6"/>
            </p:cNvCxnSpPr>
            <p:nvPr/>
          </p:nvCxnSpPr>
          <p:spPr>
            <a:xfrm rot="5400000">
              <a:off x="6096625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4686925" y="2971800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974859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(0.2)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353925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982325" y="3914001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78250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(0.133)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0" name="Straight Arrow Connector 49"/>
            <p:cNvCxnSpPr>
              <a:stCxn id="33" idx="3"/>
              <a:endCxn id="36" idx="0"/>
            </p:cNvCxnSpPr>
            <p:nvPr/>
          </p:nvCxnSpPr>
          <p:spPr>
            <a:xfrm rot="5400000">
              <a:off x="5906125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" name="TextBox 50"/>
          <p:cNvSpPr txBox="1"/>
          <p:nvPr/>
        </p:nvSpPr>
        <p:spPr>
          <a:xfrm>
            <a:off x="838200" y="2438400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2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89853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Some Graph Problems</a:t>
            </a: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Finding shortest paths</a:t>
            </a:r>
          </a:p>
          <a:p>
            <a:pPr lvl="1"/>
            <a:r>
              <a:rPr lang="en-GB" smtClean="0"/>
              <a:t>Routing Internet traffic and UPS trucks</a:t>
            </a:r>
          </a:p>
          <a:p>
            <a:r>
              <a:rPr lang="en-GB" smtClean="0"/>
              <a:t>Finding minimum spanning trees</a:t>
            </a:r>
          </a:p>
          <a:p>
            <a:pPr lvl="1"/>
            <a:r>
              <a:rPr lang="en-GB" smtClean="0"/>
              <a:t>Telco laying down fiber</a:t>
            </a:r>
          </a:p>
          <a:p>
            <a:r>
              <a:rPr lang="en-GB" smtClean="0"/>
              <a:t>Finding Max Flow</a:t>
            </a:r>
          </a:p>
          <a:p>
            <a:pPr lvl="1"/>
            <a:r>
              <a:rPr lang="en-GB" smtClean="0"/>
              <a:t>Airline scheduling</a:t>
            </a:r>
          </a:p>
          <a:p>
            <a:r>
              <a:rPr lang="en-GB" smtClean="0"/>
              <a:t>Identify “special” nodes and communities</a:t>
            </a:r>
          </a:p>
          <a:p>
            <a:pPr lvl="1"/>
            <a:r>
              <a:rPr lang="en-GB" smtClean="0"/>
              <a:t>Breaking up terrorist cells, spread of avian flu</a:t>
            </a:r>
          </a:p>
          <a:p>
            <a:r>
              <a:rPr lang="en-GB" smtClean="0"/>
              <a:t>Bipartite matching</a:t>
            </a:r>
          </a:p>
          <a:p>
            <a:pPr lvl="1"/>
            <a:r>
              <a:rPr lang="en-GB" smtClean="0"/>
              <a:t>Monster.com, Match.com</a:t>
            </a:r>
          </a:p>
          <a:p>
            <a:r>
              <a:rPr lang="en-GB" smtClean="0"/>
              <a:t>And of course... PageRank</a:t>
            </a:r>
          </a:p>
        </p:txBody>
      </p:sp>
    </p:spTree>
    <p:extLst>
      <p:ext uri="{BB962C8B-B14F-4D97-AF65-F5344CB8AC3E}">
        <p14:creationId xmlns="" xmlns:p14="http://schemas.microsoft.com/office/powerpoint/2010/main" val="36244479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in MapReduce</a:t>
            </a:r>
            <a:endParaRPr lang="en-US" dirty="0"/>
          </a:p>
        </p:txBody>
      </p:sp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42949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 animBg="1"/>
      <p:bldP spid="304" grpId="0" animBg="1"/>
      <p:bldP spid="308" grpId="0" animBg="1"/>
      <p:bldP spid="309" grpId="0" animBg="1"/>
      <p:bldP spid="315" grpId="0" animBg="1"/>
      <p:bldP spid="316" grpId="0" animBg="1"/>
      <p:bldP spid="317" grpId="0" animBg="1"/>
      <p:bldP spid="320" grpId="0" animBg="1"/>
      <p:bldP spid="323" grpId="0" animBg="1"/>
      <p:bldP spid="325" grpId="0" animBg="1"/>
      <p:bldP spid="326" grpId="0" animBg="1"/>
      <p:bldP spid="327" grpId="0" animBg="1"/>
      <p:bldP spid="328" grpId="0" animBg="1"/>
      <p:bldP spid="329" grpId="0" animBg="1"/>
      <p:bldP spid="330" grpId="0" animBg="1"/>
      <p:bldP spid="331" grpId="0" animBg="1"/>
      <p:bldP spid="332" grpId="0" animBg="1"/>
      <p:bldP spid="333" grpId="0" animBg="1"/>
      <p:bldP spid="334" grpId="0" animBg="1"/>
      <p:bldP spid="335" grpId="0" animBg="1"/>
      <p:bldP spid="336" grpId="0" animBg="1"/>
      <p:bldP spid="337" grpId="0" animBg="1"/>
      <p:bldP spid="338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Pseudo-Code</a:t>
            </a:r>
            <a:endParaRPr lang="en-US" dirty="0"/>
          </a:p>
        </p:txBody>
      </p:sp>
      <p:pic>
        <p:nvPicPr>
          <p:cNvPr id="5" name="Content Placeholder 4" descr="graphs-p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52525" y="1733550"/>
            <a:ext cx="6915150" cy="3771900"/>
          </a:xfrm>
        </p:spPr>
      </p:pic>
    </p:spTree>
    <p:extLst>
      <p:ext uri="{BB962C8B-B14F-4D97-AF65-F5344CB8AC3E}">
        <p14:creationId xmlns="" xmlns:p14="http://schemas.microsoft.com/office/powerpoint/2010/main" val="4784054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additional complexities</a:t>
            </a:r>
          </a:p>
          <a:p>
            <a:pPr lvl="1"/>
            <a:r>
              <a:rPr lang="en-US" dirty="0" smtClean="0"/>
              <a:t>What is the proper treatment of dangling nodes?</a:t>
            </a:r>
          </a:p>
          <a:p>
            <a:pPr lvl="1"/>
            <a:r>
              <a:rPr lang="en-US" dirty="0" smtClean="0"/>
              <a:t>How do we factor in the random jump factor?</a:t>
            </a:r>
          </a:p>
          <a:p>
            <a:r>
              <a:rPr lang="en-US" dirty="0" smtClean="0"/>
              <a:t>Solution: </a:t>
            </a:r>
          </a:p>
          <a:p>
            <a:pPr lvl="1"/>
            <a:r>
              <a:rPr lang="en-US" dirty="0" smtClean="0"/>
              <a:t>Second pass to redistribute “missing </a:t>
            </a:r>
            <a:r>
              <a:rPr lang="en-US" dirty="0" err="1" smtClean="0"/>
              <a:t>PageRank</a:t>
            </a:r>
            <a:r>
              <a:rPr lang="en-US" dirty="0" smtClean="0"/>
              <a:t> mass” and account for random jumps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i="1" dirty="0" smtClean="0"/>
              <a:t>p</a:t>
            </a:r>
            <a:r>
              <a:rPr lang="en-US" dirty="0" smtClean="0"/>
              <a:t> is PageRank value from before, </a:t>
            </a:r>
            <a:r>
              <a:rPr lang="en-US" i="1" dirty="0" smtClean="0"/>
              <a:t>p</a:t>
            </a:r>
            <a:r>
              <a:rPr lang="en-US" dirty="0" smtClean="0"/>
              <a:t>' is updated PageRank value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number of nodes in the graph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 is the missing PageRank mass</a:t>
            </a:r>
          </a:p>
          <a:p>
            <a:r>
              <a:rPr lang="en-US" dirty="0" smtClean="0"/>
              <a:t>Additional optimization: make it a single pass!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00200" y="3733800"/>
            <a:ext cx="3520440" cy="60769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237281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convergence criteria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values don’t change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rankings don’t change</a:t>
            </a:r>
          </a:p>
          <a:p>
            <a:pPr lvl="1"/>
            <a:r>
              <a:rPr lang="en-US" dirty="0" smtClean="0"/>
              <a:t>Fixed number of iterations</a:t>
            </a:r>
          </a:p>
          <a:p>
            <a:r>
              <a:rPr lang="en-US" dirty="0" smtClean="0"/>
              <a:t>Convergence for web graphs?</a:t>
            </a:r>
          </a:p>
          <a:p>
            <a:pPr lvl="1"/>
            <a:r>
              <a:rPr lang="en-US" dirty="0" smtClean="0"/>
              <a:t>Not a straightforward question</a:t>
            </a:r>
          </a:p>
          <a:p>
            <a:r>
              <a:rPr lang="en-US" dirty="0" smtClean="0"/>
              <a:t>Watch out for link spam:</a:t>
            </a:r>
          </a:p>
          <a:p>
            <a:pPr lvl="1"/>
            <a:r>
              <a:rPr lang="en-US" dirty="0" smtClean="0"/>
              <a:t>Link farms</a:t>
            </a:r>
          </a:p>
          <a:p>
            <a:pPr lvl="1"/>
            <a:r>
              <a:rPr lang="en-US" dirty="0" smtClean="0"/>
              <a:t>Spider traps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27293913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Variations of PageRank</a:t>
            </a:r>
          </a:p>
          <a:p>
            <a:pPr lvl="1"/>
            <a:r>
              <a:rPr lang="en-US" dirty="0" smtClean="0"/>
              <a:t>Weighted edges</a:t>
            </a:r>
          </a:p>
          <a:p>
            <a:pPr lvl="1"/>
            <a:r>
              <a:rPr lang="en-US" dirty="0" smtClean="0"/>
              <a:t>Personalized PageRank</a:t>
            </a:r>
          </a:p>
          <a:p>
            <a:r>
              <a:rPr lang="en-US" dirty="0" smtClean="0"/>
              <a:t>Variants on graph random walks</a:t>
            </a:r>
          </a:p>
          <a:p>
            <a:pPr lvl="1"/>
            <a:r>
              <a:rPr lang="en-US" dirty="0" smtClean="0"/>
              <a:t>Hubs and authorities (HITS)</a:t>
            </a:r>
          </a:p>
          <a:p>
            <a:pPr lvl="1"/>
            <a:r>
              <a:rPr lang="en-US" dirty="0" smtClean="0"/>
              <a:t>SALSA</a:t>
            </a:r>
          </a:p>
        </p:txBody>
      </p:sp>
    </p:spTree>
    <p:extLst>
      <p:ext uri="{BB962C8B-B14F-4D97-AF65-F5344CB8AC3E}">
        <p14:creationId xmlns="" xmlns:p14="http://schemas.microsoft.com/office/powerpoint/2010/main" val="1340738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Static prior for web ranking</a:t>
            </a:r>
          </a:p>
          <a:p>
            <a:r>
              <a:rPr lang="en-US" dirty="0" smtClean="0"/>
              <a:t>Identification of “special nodes” in a network</a:t>
            </a:r>
          </a:p>
          <a:p>
            <a:r>
              <a:rPr lang="en-US" dirty="0" smtClean="0"/>
              <a:t>Link recommendation</a:t>
            </a:r>
          </a:p>
          <a:p>
            <a:r>
              <a:rPr lang="en-US" dirty="0" smtClean="0"/>
              <a:t>Additional feature in any machine learning problem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140333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Classes of Graph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Subgraph</a:t>
            </a:r>
            <a:r>
              <a:rPr lang="en-US" dirty="0" smtClean="0"/>
              <a:t> pattern matching</a:t>
            </a:r>
          </a:p>
          <a:p>
            <a:r>
              <a:rPr lang="en-US" dirty="0" smtClean="0"/>
              <a:t>Computing simple graph statistics</a:t>
            </a:r>
          </a:p>
          <a:p>
            <a:pPr lvl="1"/>
            <a:r>
              <a:rPr lang="en-US" dirty="0" smtClean="0"/>
              <a:t>Degree vertex distributions</a:t>
            </a:r>
          </a:p>
          <a:p>
            <a:r>
              <a:rPr lang="en-US" dirty="0" smtClean="0"/>
              <a:t>Computing more complex graph statistics</a:t>
            </a:r>
          </a:p>
          <a:p>
            <a:pPr lvl="1"/>
            <a:r>
              <a:rPr lang="en-US" dirty="0" smtClean="0"/>
              <a:t>Clustering coefficients</a:t>
            </a:r>
          </a:p>
          <a:p>
            <a:pPr lvl="1"/>
            <a:r>
              <a:rPr lang="en-US" dirty="0" smtClean="0"/>
              <a:t>Counting triangles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003794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Issues for Graph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vs. dense graphs</a:t>
            </a:r>
          </a:p>
          <a:p>
            <a:r>
              <a:rPr lang="en-US" dirty="0" smtClean="0"/>
              <a:t>Graph topologies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33852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http://www.flickr.com/photos/fusedforces/4324320625/</a:t>
            </a:r>
            <a:endParaRPr lang="en-US" sz="1000" b="0" dirty="0"/>
          </a:p>
        </p:txBody>
      </p:sp>
    </p:spTree>
    <p:extLst>
      <p:ext uri="{BB962C8B-B14F-4D97-AF65-F5344CB8AC3E}">
        <p14:creationId xmlns="" xmlns:p14="http://schemas.microsoft.com/office/powerpoint/2010/main" val="18401195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graph 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60085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MapReduce?</a:t>
            </a:r>
          </a:p>
          <a:p>
            <a:pPr lvl="1"/>
            <a:r>
              <a:rPr lang="en-GB" dirty="0" smtClean="0"/>
              <a:t>How do you traverse a graph in MapReduce?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803828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dersonMil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1" y="1"/>
            <a:ext cx="9173631" cy="688022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Iterative Algorithms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(Water wheel)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398184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 at iterative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programming models (later)</a:t>
            </a:r>
          </a:p>
          <a:p>
            <a:r>
              <a:rPr lang="en-US" dirty="0" smtClean="0"/>
              <a:t>Easy fixes (now)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864564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combiners</a:t>
            </a:r>
          </a:p>
          <a:p>
            <a:pPr lvl="1"/>
            <a:r>
              <a:rPr lang="en-US" dirty="0" smtClean="0"/>
              <a:t>Perform local aggregation on map output</a:t>
            </a:r>
          </a:p>
          <a:p>
            <a:pPr lvl="1"/>
            <a:r>
              <a:rPr lang="en-US" dirty="0" smtClean="0"/>
              <a:t>Downside: intermediate data is still materialized</a:t>
            </a:r>
          </a:p>
          <a:p>
            <a:r>
              <a:rPr lang="en-US" dirty="0" smtClean="0"/>
              <a:t>Better: 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</a:p>
          <a:p>
            <a:pPr lvl="1"/>
            <a:r>
              <a:rPr lang="en-US" dirty="0" smtClean="0"/>
              <a:t>Preserve state across multiple map calls, aggregate messages in buffer, emit buffer contents at end</a:t>
            </a:r>
          </a:p>
          <a:p>
            <a:pPr lvl="1"/>
            <a:r>
              <a:rPr lang="en-US" dirty="0" smtClean="0"/>
              <a:t>Downside: requires memory management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1600200" y="4114800"/>
            <a:ext cx="2514600" cy="2514600"/>
          </a:xfrm>
          <a:prstGeom prst="roundRect">
            <a:avLst>
              <a:gd name="adj" fmla="val 830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1828800" y="48768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1828800" y="54102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1828800" y="59436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cleanup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1828800" y="4419600"/>
            <a:ext cx="2057400" cy="304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buffer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Up-Down Arrow 12"/>
          <p:cNvSpPr/>
          <p:nvPr/>
        </p:nvSpPr>
        <p:spPr bwMode="auto">
          <a:xfrm>
            <a:off x="3003884" y="4572000"/>
            <a:ext cx="425116" cy="11430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Bent-Up Arrow 14"/>
          <p:cNvSpPr/>
          <p:nvPr/>
        </p:nvSpPr>
        <p:spPr bwMode="auto">
          <a:xfrm rot="5400000">
            <a:off x="3048000" y="5029200"/>
            <a:ext cx="1828800" cy="914400"/>
          </a:xfrm>
          <a:prstGeom prst="bentUpArrow">
            <a:avLst>
              <a:gd name="adj1" fmla="val 20270"/>
              <a:gd name="adj2" fmla="val 25000"/>
              <a:gd name="adj3" fmla="val 24212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19600" y="5943600"/>
            <a:ext cx="3383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Emit all key-value pairs at once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164926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0" grpId="0" animBg="1"/>
      <p:bldP spid="13" grpId="0" animBg="1"/>
      <p:bldP spid="15" grpId="0" animBg="1"/>
      <p:bldP spid="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Default: hash partitioning</a:t>
            </a:r>
          </a:p>
          <a:p>
            <a:pPr lvl="1"/>
            <a:r>
              <a:rPr lang="en-US" dirty="0" smtClean="0"/>
              <a:t>Randomly assign nodes to partitions</a:t>
            </a:r>
          </a:p>
          <a:p>
            <a:r>
              <a:rPr lang="en-US" dirty="0" smtClean="0"/>
              <a:t>Observation: many graphs exhibit local structure</a:t>
            </a:r>
          </a:p>
          <a:p>
            <a:pPr lvl="1"/>
            <a:r>
              <a:rPr lang="en-US" dirty="0" smtClean="0"/>
              <a:t>E.g., communities in social networks</a:t>
            </a:r>
          </a:p>
          <a:p>
            <a:pPr lvl="1"/>
            <a:r>
              <a:rPr lang="en-US" dirty="0" smtClean="0"/>
              <a:t>Better partitioning creates more opportunities for local aggregation</a:t>
            </a:r>
          </a:p>
          <a:p>
            <a:r>
              <a:rPr lang="en-US" dirty="0" smtClean="0"/>
              <a:t>Unfortunately, partitioning is </a:t>
            </a:r>
            <a:r>
              <a:rPr lang="en-US" b="1" dirty="0" smtClean="0"/>
              <a:t>hard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Sometimes, chick-and-egg… </a:t>
            </a:r>
          </a:p>
          <a:p>
            <a:pPr lvl="1"/>
            <a:r>
              <a:rPr lang="en-US" dirty="0" smtClean="0"/>
              <a:t>But cheap heuristics sometimes available</a:t>
            </a:r>
          </a:p>
          <a:p>
            <a:pPr lvl="1"/>
            <a:r>
              <a:rPr lang="en-US" dirty="0" smtClean="0"/>
              <a:t>For </a:t>
            </a:r>
            <a:r>
              <a:rPr lang="en-US" dirty="0" err="1" smtClean="0"/>
              <a:t>webgraphs</a:t>
            </a:r>
            <a:r>
              <a:rPr lang="en-US" dirty="0" smtClean="0"/>
              <a:t>: range partition on domain-sorted URLs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62392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Design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implementation contains two </a:t>
            </a:r>
            <a:r>
              <a:rPr lang="en-US" dirty="0" err="1" smtClean="0"/>
              <a:t>dataflows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Messages (actual computations)</a:t>
            </a:r>
          </a:p>
          <a:p>
            <a:pPr lvl="1"/>
            <a:r>
              <a:rPr lang="en-US" dirty="0" smtClean="0"/>
              <a:t>Graph structure (“bookkeeping”)</a:t>
            </a:r>
          </a:p>
          <a:p>
            <a:r>
              <a:rPr lang="en-US" dirty="0" err="1" smtClean="0"/>
              <a:t>Schimmy</a:t>
            </a:r>
            <a:r>
              <a:rPr lang="en-US" dirty="0" smtClean="0"/>
              <a:t>: separate the two </a:t>
            </a:r>
            <a:r>
              <a:rPr lang="en-US" dirty="0" err="1" smtClean="0"/>
              <a:t>dataflows</a:t>
            </a:r>
            <a:r>
              <a:rPr lang="en-US" dirty="0" smtClean="0"/>
              <a:t>, shuffle only the messages</a:t>
            </a:r>
          </a:p>
          <a:p>
            <a:pPr lvl="1"/>
            <a:r>
              <a:rPr lang="en-US" dirty="0" smtClean="0"/>
              <a:t>Basic idea: merge join between graph structure and messages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3000" y="37338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 bwMode="auto">
          <a:xfrm>
            <a:off x="3581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6482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rot="5400000">
            <a:off x="38100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 bwMode="auto">
          <a:xfrm>
            <a:off x="57150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18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rot="5400000">
            <a:off x="59436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954093" y="37338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consistently partitioned and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797553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6" grpId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3716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438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</a:t>
            </a:r>
            <a:r>
              <a:rPr lang="en-US" dirty="0" err="1" smtClean="0"/>
              <a:t>Schimmy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= reduce side parallel merge join between graph structure and messages</a:t>
            </a:r>
          </a:p>
          <a:p>
            <a:pPr lvl="1"/>
            <a:r>
              <a:rPr lang="en-US" dirty="0" smtClean="0"/>
              <a:t>Consistent partitioning between input and intermediate data</a:t>
            </a:r>
          </a:p>
          <a:p>
            <a:pPr lvl="1"/>
            <a:r>
              <a:rPr lang="en-US" dirty="0" err="1" smtClean="0"/>
              <a:t>Mappers</a:t>
            </a:r>
            <a:r>
              <a:rPr lang="en-US" dirty="0" smtClean="0"/>
              <a:t> emit only messages (actual computation)</a:t>
            </a:r>
          </a:p>
          <a:p>
            <a:pPr lvl="1"/>
            <a:r>
              <a:rPr lang="en-US" dirty="0" smtClean="0"/>
              <a:t>Reducers read graph structure directly from HDFS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rot="5400000">
            <a:off x="16002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581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46482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rot="5400000">
            <a:off x="3810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7150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818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5943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 bwMode="auto">
          <a:xfrm>
            <a:off x="58674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37338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15240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772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70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206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87775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85956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0200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86604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5" grpId="0"/>
      <p:bldP spid="26" grpId="0"/>
      <p:bldP spid="27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setup:</a:t>
            </a:r>
          </a:p>
          <a:p>
            <a:pPr lvl="1"/>
            <a:r>
              <a:rPr lang="en-US" dirty="0" smtClean="0"/>
              <a:t>10 workers, each 2 cores (3.2 GHz Xeon), 4GB RAM, 367 GB disk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 0.20.0 on RHELS 5.3</a:t>
            </a:r>
          </a:p>
          <a:p>
            <a:r>
              <a:rPr lang="en-US" dirty="0" smtClean="0"/>
              <a:t>Dataset:</a:t>
            </a:r>
          </a:p>
          <a:p>
            <a:pPr lvl="1"/>
            <a:r>
              <a:rPr lang="en-US" dirty="0" smtClean="0"/>
              <a:t>First English segment of ClueWeb09 collection</a:t>
            </a:r>
          </a:p>
          <a:p>
            <a:pPr lvl="1"/>
            <a:r>
              <a:rPr lang="en-US" dirty="0" smtClean="0"/>
              <a:t>50.2m web pages (1.53 TB uncompressed, 247 GB compressed)</a:t>
            </a:r>
          </a:p>
          <a:p>
            <a:pPr lvl="1"/>
            <a:r>
              <a:rPr lang="en-US" dirty="0" smtClean="0"/>
              <a:t>Extracted </a:t>
            </a:r>
            <a:r>
              <a:rPr lang="en-US" dirty="0" err="1" smtClean="0"/>
              <a:t>webgraph</a:t>
            </a:r>
            <a:r>
              <a:rPr lang="en-US" dirty="0" smtClean="0"/>
              <a:t>: 1.4 billion links, 7.0 GB</a:t>
            </a:r>
          </a:p>
          <a:p>
            <a:pPr lvl="1"/>
            <a:r>
              <a:rPr lang="en-US" dirty="0" smtClean="0"/>
              <a:t>Dataset arranged in crawl order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 smtClean="0"/>
              <a:t>Measured per-iteration running time (5 iterations)</a:t>
            </a:r>
          </a:p>
          <a:p>
            <a:pPr lvl="1"/>
            <a:r>
              <a:rPr lang="en-US" dirty="0" smtClean="0"/>
              <a:t>100 partitions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056398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p:oleObj spid="_x0000_s6299" name="Worksheet" r:id="rId3" imgW="22044444" imgH="13460317" progId="Excel.Sheet.12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“Best Practices”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785376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p:oleObj spid="_x0000_s7323" name="Worksheet" r:id="rId3" imgW="22044444" imgH="13460317" progId="Excel.Sheet.12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942863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p:oleObj spid="_x0000_s8347" name="Worksheet" r:id="rId3" imgW="22044444" imgH="13460317" progId="Excel.Sheet.12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715228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Representing Graphs</a:t>
            </a: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 = (V, E)</a:t>
            </a:r>
          </a:p>
          <a:p>
            <a:r>
              <a:rPr lang="en-US" dirty="0" smtClean="0"/>
              <a:t>Two common representations</a:t>
            </a:r>
          </a:p>
          <a:p>
            <a:pPr lvl="1"/>
            <a:r>
              <a:rPr lang="en-US" dirty="0" smtClean="0"/>
              <a:t>Adjacency matrix</a:t>
            </a:r>
          </a:p>
          <a:p>
            <a:pPr lvl="1"/>
            <a:r>
              <a:rPr lang="en-US" dirty="0" smtClean="0"/>
              <a:t>Adjacency list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170548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p:oleObj spid="_x0000_s9371" name="Worksheet" r:id="rId3" imgW="22044444" imgH="13460317" progId="Excel.Sheet.12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694767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p:oleObj spid="_x0000_s10395" name="Worksheet" r:id="rId3" imgW="22044444" imgH="13460317" progId="Excel.Sheet.12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-69%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103491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 at iterative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programming models (later)</a:t>
            </a:r>
          </a:p>
          <a:p>
            <a:r>
              <a:rPr lang="en-US" dirty="0" smtClean="0"/>
              <a:t>Easy fixes (now)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572000" y="6096000"/>
            <a:ext cx="43456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Later, the “hammer” argument…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00641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problems and representations</a:t>
            </a:r>
          </a:p>
          <a:p>
            <a:r>
              <a:rPr lang="en-US" dirty="0" smtClean="0"/>
              <a:t>Parallel breadth-first search</a:t>
            </a:r>
          </a:p>
          <a:p>
            <a:r>
              <a:rPr lang="en-US" dirty="0" smtClean="0"/>
              <a:t>PageRank</a:t>
            </a:r>
          </a:p>
          <a:p>
            <a:r>
              <a:rPr lang="en-US" dirty="0" smtClean="0"/>
              <a:t>Beyond PageRank and other graph algorithms</a:t>
            </a:r>
          </a:p>
          <a:p>
            <a:r>
              <a:rPr lang="en-US" dirty="0" smtClean="0"/>
              <a:t>Optimizing graph algorithms</a:t>
            </a:r>
          </a:p>
        </p:txBody>
      </p:sp>
    </p:spTree>
    <p:extLst>
      <p:ext uri="{BB962C8B-B14F-4D97-AF65-F5344CB8AC3E}">
        <p14:creationId xmlns="" xmlns:p14="http://schemas.microsoft.com/office/powerpoint/2010/main" val="4366816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Adjacency Matrices</a:t>
            </a: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GB" dirty="0" smtClean="0"/>
              <a:t>Represent a graph as an </a:t>
            </a:r>
            <a:r>
              <a:rPr lang="en-GB" i="1" dirty="0" smtClean="0"/>
              <a:t>n</a:t>
            </a:r>
            <a:r>
              <a:rPr lang="en-GB" dirty="0" smtClean="0"/>
              <a:t> x </a:t>
            </a:r>
            <a:r>
              <a:rPr lang="en-GB" i="1" dirty="0" smtClean="0"/>
              <a:t>n</a:t>
            </a:r>
            <a:r>
              <a:rPr lang="en-GB" dirty="0" smtClean="0"/>
              <a:t> square matrix </a:t>
            </a:r>
            <a:r>
              <a:rPr lang="en-GB" i="1" dirty="0" smtClean="0"/>
              <a:t>M</a:t>
            </a:r>
          </a:p>
          <a:p>
            <a:pPr lvl="1"/>
            <a:r>
              <a:rPr lang="en-GB" i="1" dirty="0" smtClean="0"/>
              <a:t>n</a:t>
            </a:r>
            <a:r>
              <a:rPr lang="en-GB" dirty="0" smtClean="0"/>
              <a:t> = |V|</a:t>
            </a:r>
          </a:p>
          <a:p>
            <a:pPr lvl="1"/>
            <a:r>
              <a:rPr lang="en-GB" i="1" dirty="0" err="1" smtClean="0"/>
              <a:t>M</a:t>
            </a:r>
            <a:r>
              <a:rPr lang="en-GB" i="1" baseline="-25000" dirty="0" err="1" smtClean="0"/>
              <a:t>ij</a:t>
            </a:r>
            <a:r>
              <a:rPr lang="en-GB" dirty="0" smtClean="0"/>
              <a:t> = 1 means a link from node </a:t>
            </a:r>
            <a:r>
              <a:rPr lang="en-GB" i="1" dirty="0" err="1" smtClean="0"/>
              <a:t>i</a:t>
            </a:r>
            <a:r>
              <a:rPr lang="en-GB" dirty="0" smtClean="0"/>
              <a:t> to </a:t>
            </a:r>
            <a:r>
              <a:rPr lang="en-GB" i="1" dirty="0" smtClean="0"/>
              <a:t>j</a:t>
            </a:r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067457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47716</TotalTime>
  <Words>3825</Words>
  <Application>Microsoft Office PowerPoint</Application>
  <PresentationFormat>On-screen Show (4:3)</PresentationFormat>
  <Paragraphs>1105</Paragraphs>
  <Slides>84</Slides>
  <Notes>11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6" baseType="lpstr">
      <vt:lpstr>Default Design</vt:lpstr>
      <vt:lpstr>Worksheet</vt:lpstr>
      <vt:lpstr>Slide 1</vt:lpstr>
      <vt:lpstr>Today’s Agenda</vt:lpstr>
      <vt:lpstr>What’s a graph?</vt:lpstr>
      <vt:lpstr>Slide 4</vt:lpstr>
      <vt:lpstr>Slide 5</vt:lpstr>
      <vt:lpstr>Some Graph Problems</vt:lpstr>
      <vt:lpstr>Graphs and MapReduce</vt:lpstr>
      <vt:lpstr>Representing Graphs</vt:lpstr>
      <vt:lpstr>Adjacency Matrices</vt:lpstr>
      <vt:lpstr>Adjacency Matrices: Critique</vt:lpstr>
      <vt:lpstr>Adjacency Lists</vt:lpstr>
      <vt:lpstr>Adjacency Lists: Critique</vt:lpstr>
      <vt:lpstr>Single-Source Shortest Path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Single-Source Shortest Path</vt:lpstr>
      <vt:lpstr>Finding the Shortest Path</vt:lpstr>
      <vt:lpstr>Slide 22</vt:lpstr>
      <vt:lpstr>Visualizing Parallel BFS</vt:lpstr>
      <vt:lpstr>From Intuition to Algorithm</vt:lpstr>
      <vt:lpstr>Multiple Iterations Needed</vt:lpstr>
      <vt:lpstr>BFS Pseudo-Code</vt:lpstr>
      <vt:lpstr>Example: SSSP – Dijkstra’s Algorithm</vt:lpstr>
      <vt:lpstr>Example: SSSP – Dijkstra’s Algorithm</vt:lpstr>
      <vt:lpstr>Example: SSSP – Dijkstra’s Algorithm</vt:lpstr>
      <vt:lpstr>Example: SSSP – Dijkstra’s Algorithm</vt:lpstr>
      <vt:lpstr>Example: SSSP – Dijkstra’s Algorithm</vt:lpstr>
      <vt:lpstr>Example: SSSP – Dijkstra’s Algorithm</vt:lpstr>
      <vt:lpstr>Single Source Shortest Path (SSSP)</vt:lpstr>
      <vt:lpstr>Example: SSSP – Parallel BFS in MapReduce</vt:lpstr>
      <vt:lpstr>Example: SSSP – Parallel BFS in MapReduce</vt:lpstr>
      <vt:lpstr>Example: SSSP – Parallel BFS in MapReduce</vt:lpstr>
      <vt:lpstr>Example: SSSP – Parallel BFS in MapReduce</vt:lpstr>
      <vt:lpstr>Example: SSSP – Parallel BFS in MapReduce</vt:lpstr>
      <vt:lpstr>Example: SSSP – Parallel BFS in MapReduce</vt:lpstr>
      <vt:lpstr>Example: SSSP – Parallel BFS in MapReduce</vt:lpstr>
      <vt:lpstr>Example: SSSP – Parallel BFS in MapReduce</vt:lpstr>
      <vt:lpstr>Stopping Criterion</vt:lpstr>
      <vt:lpstr>Comparison to Dijkstra</vt:lpstr>
      <vt:lpstr>Single Source: Weighted Edges</vt:lpstr>
      <vt:lpstr>Stopping Criterion</vt:lpstr>
      <vt:lpstr>Additional Complexities</vt:lpstr>
      <vt:lpstr>Stopping Criterion</vt:lpstr>
      <vt:lpstr>Application: Social Search</vt:lpstr>
      <vt:lpstr>Social Search</vt:lpstr>
      <vt:lpstr>All-Pairs?</vt:lpstr>
      <vt:lpstr>Landmark Approach (aka sketches)</vt:lpstr>
      <vt:lpstr>Slide 52</vt:lpstr>
      <vt:lpstr>Graphs and MapReduce</vt:lpstr>
      <vt:lpstr>Random Walks Over the Web</vt:lpstr>
      <vt:lpstr>PageRank: Defined</vt:lpstr>
      <vt:lpstr>Computing PageRank</vt:lpstr>
      <vt:lpstr>Simplified PageRank</vt:lpstr>
      <vt:lpstr>Sample PageRank Iteration (1)</vt:lpstr>
      <vt:lpstr>Sample PageRank Iteration (2)</vt:lpstr>
      <vt:lpstr>PageRank in MapReduce</vt:lpstr>
      <vt:lpstr>PageRank Pseudo-Code</vt:lpstr>
      <vt:lpstr>Complete PageRank</vt:lpstr>
      <vt:lpstr>PageRank Convergence</vt:lpstr>
      <vt:lpstr>Beyond PageRank</vt:lpstr>
      <vt:lpstr>Applications</vt:lpstr>
      <vt:lpstr>Other Classes of Graph Algorithms</vt:lpstr>
      <vt:lpstr>General Issues for Graph Algorithms</vt:lpstr>
      <vt:lpstr>Slide 68</vt:lpstr>
      <vt:lpstr>MapReduce Sucks</vt:lpstr>
      <vt:lpstr>Iterative Algorithms</vt:lpstr>
      <vt:lpstr>MapReduce sucks at iterative algorithms</vt:lpstr>
      <vt:lpstr>In-Mapper Combining</vt:lpstr>
      <vt:lpstr>Better Partitioning</vt:lpstr>
      <vt:lpstr>Schimmy Design Pattern</vt:lpstr>
      <vt:lpstr>Do the Schimmy!</vt:lpstr>
      <vt:lpstr>Experiments</vt:lpstr>
      <vt:lpstr>Results</vt:lpstr>
      <vt:lpstr>Results</vt:lpstr>
      <vt:lpstr>Results</vt:lpstr>
      <vt:lpstr>Results</vt:lpstr>
      <vt:lpstr>Results</vt:lpstr>
      <vt:lpstr>MapReduce sucks at iterative algorithms</vt:lpstr>
      <vt:lpstr>Today’s Agenda</vt:lpstr>
      <vt:lpstr>Slide 84</vt:lpstr>
    </vt:vector>
  </TitlesOfParts>
  <Company>University of Maryland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lkhan</cp:lastModifiedBy>
  <cp:revision>8547</cp:revision>
  <dcterms:created xsi:type="dcterms:W3CDTF">2012-08-31T06:36:49Z</dcterms:created>
  <dcterms:modified xsi:type="dcterms:W3CDTF">2015-04-28T19:33:03Z</dcterms:modified>
</cp:coreProperties>
</file>